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0" r:id="rId2"/>
    <p:sldId id="283" r:id="rId3"/>
    <p:sldId id="271" r:id="rId4"/>
    <p:sldId id="281" r:id="rId5"/>
    <p:sldId id="273" r:id="rId6"/>
    <p:sldId id="272" r:id="rId7"/>
    <p:sldId id="276" r:id="rId8"/>
    <p:sldId id="267" r:id="rId9"/>
    <p:sldId id="277" r:id="rId10"/>
    <p:sldId id="278" r:id="rId11"/>
    <p:sldId id="282" r:id="rId12"/>
    <p:sldId id="280" r:id="rId13"/>
    <p:sldId id="284" r:id="rId14"/>
    <p:sldId id="269" r:id="rId15"/>
  </p:sldIdLst>
  <p:sldSz cx="9144000" cy="6858000" type="screen4x3"/>
  <p:notesSz cx="6669088" cy="97536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584" autoAdjust="0"/>
  </p:normalViewPr>
  <p:slideViewPr>
    <p:cSldViewPr showGuides="1">
      <p:cViewPr varScale="1">
        <p:scale>
          <a:sx n="99" d="100"/>
          <a:sy n="99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5BFC52-DD19-418F-9480-C8B3BE521DE3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25C73-B281-4189-AAA2-BA37B0ED984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235064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57669-C219-4789-8139-D245DA17EE7B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32960"/>
            <a:ext cx="5335270" cy="43891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19151-EC49-4DD7-968E-95BE7667FB0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709512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19151-EC49-4DD7-968E-95BE7667FB0D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79944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19151-EC49-4DD7-968E-95BE7667FB0D}" type="slidenum">
              <a:rPr lang="hr-HR" smtClean="0"/>
              <a:pPr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26246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319151-EC49-4DD7-968E-95BE7667FB0D}" type="slidenum">
              <a:rPr lang="hr-HR" smtClean="0"/>
              <a:pPr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2624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002108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631866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42337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44546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65113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3776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82109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51108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5728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166635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78357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C65E4-9BDB-44F7-A84E-70379C746FFC}" type="datetimeFigureOut">
              <a:rPr lang="hr-HR" smtClean="0"/>
              <a:pPr/>
              <a:t>1.2.2017.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D4174-050E-4533-B6E1-24342B77412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595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vnanabava.hr/default.aspx?id=5107" TargetMode="External"/><Relationship Id="rId2" Type="http://schemas.openxmlformats.org/officeDocument/2006/relationships/hyperlink" Target="http://javnanabava.hr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c.europa.eu/growth/tools-databases/ecertis/" TargetMode="External"/><Relationship Id="rId4" Type="http://schemas.openxmlformats.org/officeDocument/2006/relationships/hyperlink" Target="https://ec.europa.eu/tools/esp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ZJN 2016</a:t>
            </a:r>
            <a:b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B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pregled ključnih novina ~</a:t>
            </a:r>
            <a:endParaRPr lang="hr-H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752600"/>
          </a:xfrm>
        </p:spPr>
        <p:txBody>
          <a:bodyPr>
            <a:normAutofit/>
          </a:bodyPr>
          <a:lstStyle/>
          <a:p>
            <a:r>
              <a:rPr lang="hr-BA" sz="2800" b="1" i="1" dirty="0" smtClean="0"/>
              <a:t>Ivan Palčić, </a:t>
            </a:r>
            <a:r>
              <a:rPr lang="hr-BA" sz="2800" b="1" i="1" dirty="0" err="1" smtClean="0"/>
              <a:t>dipl.iur</a:t>
            </a:r>
            <a:r>
              <a:rPr lang="hr-BA" sz="2800" b="1" i="1" dirty="0" smtClean="0"/>
              <a:t>.</a:t>
            </a:r>
          </a:p>
          <a:p>
            <a:r>
              <a:rPr lang="hr-BA" sz="2800" b="1" i="1" dirty="0" smtClean="0"/>
              <a:t>Zagreb, 20.12.2016.</a:t>
            </a:r>
            <a:endParaRPr lang="hr-BA" sz="28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43908" y="23242"/>
            <a:ext cx="1548172" cy="1811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571500"/>
            <a:ext cx="2520280" cy="841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7729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NOMOTEHNIKA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24.11. – VRH, 9.12. </a:t>
            </a:r>
            <a:r>
              <a:rPr lang="hr-HR" smtClean="0"/>
              <a:t>– HS (101/18/3)</a:t>
            </a:r>
            <a:endParaRPr lang="hr-HR" dirty="0" smtClean="0"/>
          </a:p>
          <a:p>
            <a:r>
              <a:rPr lang="hr-HR" dirty="0" smtClean="0"/>
              <a:t>452 članka, 7 dijelova i 12 priloga – JMNP</a:t>
            </a:r>
          </a:p>
          <a:p>
            <a:pPr lvl="1"/>
            <a:r>
              <a:rPr lang="hr-HR" dirty="0" smtClean="0"/>
              <a:t>1 rečenica 1 stavak</a:t>
            </a:r>
          </a:p>
          <a:p>
            <a:pPr lvl="1"/>
            <a:r>
              <a:rPr lang="hr-HR" dirty="0"/>
              <a:t>n</a:t>
            </a:r>
            <a:r>
              <a:rPr lang="hr-HR" dirty="0" smtClean="0"/>
              <a:t>ekoliko stavaka 1 članak</a:t>
            </a:r>
          </a:p>
          <a:p>
            <a:r>
              <a:rPr lang="hr-HR" dirty="0" smtClean="0"/>
              <a:t>Tekstualno na istoj razini kao i stari ZJN</a:t>
            </a:r>
          </a:p>
          <a:p>
            <a:r>
              <a:rPr lang="hr-HR" dirty="0" smtClean="0"/>
              <a:t>Broj </a:t>
            </a:r>
            <a:r>
              <a:rPr lang="hr-HR" dirty="0" err="1"/>
              <a:t>podzakonskih</a:t>
            </a:r>
            <a:r>
              <a:rPr lang="hr-HR" dirty="0"/>
              <a:t> </a:t>
            </a:r>
            <a:r>
              <a:rPr lang="hr-HR" dirty="0" smtClean="0"/>
              <a:t>propisa smanjen s </a:t>
            </a:r>
            <a:r>
              <a:rPr lang="hr-HR" dirty="0"/>
              <a:t>8 na </a:t>
            </a:r>
            <a:r>
              <a:rPr lang="hr-HR" dirty="0" smtClean="0"/>
              <a:t>5</a:t>
            </a:r>
            <a:endParaRPr lang="hr-HR" dirty="0"/>
          </a:p>
          <a:p>
            <a:r>
              <a:rPr lang="hr-HR" dirty="0" smtClean="0"/>
              <a:t>Službena kratica – ZJN 2016</a:t>
            </a:r>
          </a:p>
          <a:p>
            <a:r>
              <a:rPr lang="hr-HR" dirty="0" smtClean="0"/>
              <a:t>Pojmovi – dokumentacija o nabavi, rezervirani ugovori, ograničeni postupak….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84086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OČEKIVANI UČINCI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Fokus </a:t>
            </a:r>
            <a:r>
              <a:rPr lang="hr-HR" dirty="0"/>
              <a:t>naručitelja - istraživanje tržišta i izrada opisa predmeta nabave i tehničkih specifikacija</a:t>
            </a:r>
          </a:p>
          <a:p>
            <a:r>
              <a:rPr lang="hr-HR" dirty="0"/>
              <a:t>F</a:t>
            </a:r>
            <a:r>
              <a:rPr lang="hr-HR" dirty="0" smtClean="0"/>
              <a:t>okus </a:t>
            </a:r>
            <a:r>
              <a:rPr lang="hr-HR" dirty="0"/>
              <a:t>poduzetnika - izrada ponude i kalkulacije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/>
              <a:t>P</a:t>
            </a:r>
            <a:r>
              <a:rPr lang="hr-HR" dirty="0" smtClean="0"/>
              <a:t>ovećanje </a:t>
            </a:r>
            <a:r>
              <a:rPr lang="hr-HR" dirty="0"/>
              <a:t>lakoće poslovanja i tržišnog nadmetanja</a:t>
            </a:r>
            <a:r>
              <a:rPr lang="hr-HR" dirty="0" smtClean="0"/>
              <a:t>!</a:t>
            </a:r>
          </a:p>
          <a:p>
            <a:r>
              <a:rPr lang="hr-HR" dirty="0" smtClean="0"/>
              <a:t>SCM metodologija – 42M kn ušteda godišnje!</a:t>
            </a:r>
            <a:endParaRPr lang="hr-HR" dirty="0"/>
          </a:p>
          <a:p>
            <a:endParaRPr lang="hr-HR" dirty="0"/>
          </a:p>
          <a:p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8520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JAČANJE KAPACITETA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EU PROJEKT – 400.000EUR</a:t>
            </a:r>
          </a:p>
          <a:p>
            <a:r>
              <a:rPr lang="hr-HR" dirty="0"/>
              <a:t>N</a:t>
            </a:r>
            <a:r>
              <a:rPr lang="hr-HR" dirty="0" smtClean="0"/>
              <a:t>aglasak </a:t>
            </a:r>
            <a:r>
              <a:rPr lang="hr-HR" dirty="0"/>
              <a:t>na ENP kriterij</a:t>
            </a:r>
          </a:p>
          <a:p>
            <a:r>
              <a:rPr lang="hr-HR" dirty="0"/>
              <a:t>A</a:t>
            </a:r>
            <a:r>
              <a:rPr lang="hr-HR" dirty="0" smtClean="0"/>
              <a:t>nketa </a:t>
            </a:r>
            <a:r>
              <a:rPr lang="hr-HR" dirty="0"/>
              <a:t>potreba </a:t>
            </a:r>
            <a:r>
              <a:rPr lang="hr-HR" dirty="0" smtClean="0"/>
              <a:t>naručitelja</a:t>
            </a:r>
            <a:endParaRPr lang="hr-HR" dirty="0"/>
          </a:p>
          <a:p>
            <a:r>
              <a:rPr lang="hr-HR" dirty="0"/>
              <a:t>I</a:t>
            </a:r>
            <a:r>
              <a:rPr lang="hr-HR" dirty="0" smtClean="0"/>
              <a:t>zrada </a:t>
            </a:r>
            <a:r>
              <a:rPr lang="hr-HR" dirty="0"/>
              <a:t>priručnika</a:t>
            </a:r>
          </a:p>
          <a:p>
            <a:r>
              <a:rPr lang="hr-HR" dirty="0"/>
              <a:t>R</a:t>
            </a:r>
            <a:r>
              <a:rPr lang="hr-HR" dirty="0" smtClean="0"/>
              <a:t>adionice </a:t>
            </a:r>
            <a:r>
              <a:rPr lang="hr-HR" dirty="0"/>
              <a:t>po cijeloj RH</a:t>
            </a:r>
          </a:p>
          <a:p>
            <a:r>
              <a:rPr lang="hr-HR" dirty="0"/>
              <a:t>P</a:t>
            </a:r>
            <a:r>
              <a:rPr lang="hr-HR" dirty="0" smtClean="0"/>
              <a:t>ružatelj usluge je odabran</a:t>
            </a:r>
          </a:p>
          <a:p>
            <a:r>
              <a:rPr lang="hr-HR" dirty="0" smtClean="0"/>
              <a:t>Implementacija projekta </a:t>
            </a:r>
            <a:br>
              <a:rPr lang="hr-HR" dirty="0" smtClean="0"/>
            </a:br>
            <a:r>
              <a:rPr lang="hr-HR" dirty="0" smtClean="0"/>
              <a:t>kreće poč. 2017!</a:t>
            </a:r>
            <a:endParaRPr lang="hr-HR" dirty="0"/>
          </a:p>
          <a:p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82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KORISNE POVEZNICE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dirty="0">
                <a:hlinkClick r:id="rId2"/>
              </a:rPr>
              <a:t>http://javnanabava.hr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dirty="0">
                <a:hlinkClick r:id="rId3"/>
              </a:rPr>
              <a:t>http://</a:t>
            </a:r>
            <a:r>
              <a:rPr lang="hr-HR" dirty="0" smtClean="0">
                <a:hlinkClick r:id="rId3"/>
              </a:rPr>
              <a:t>www.javnanabava.hr/</a:t>
            </a:r>
            <a:br>
              <a:rPr lang="hr-HR" dirty="0" smtClean="0">
                <a:hlinkClick r:id="rId3"/>
              </a:rPr>
            </a:br>
            <a:r>
              <a:rPr lang="hr-HR" dirty="0" err="1" smtClean="0">
                <a:hlinkClick r:id="rId3"/>
              </a:rPr>
              <a:t>default.aspx</a:t>
            </a:r>
            <a:r>
              <a:rPr lang="hr-HR" dirty="0" smtClean="0">
                <a:hlinkClick r:id="rId3"/>
              </a:rPr>
              <a:t>?</a:t>
            </a:r>
            <a:r>
              <a:rPr lang="hr-HR" dirty="0" err="1" smtClean="0">
                <a:hlinkClick r:id="rId3"/>
              </a:rPr>
              <a:t>id</a:t>
            </a:r>
            <a:r>
              <a:rPr lang="hr-HR" dirty="0" smtClean="0">
                <a:hlinkClick r:id="rId3"/>
              </a:rPr>
              <a:t>=5107</a:t>
            </a:r>
            <a:endParaRPr lang="hr-HR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dirty="0">
                <a:hlinkClick r:id="rId4"/>
              </a:rPr>
              <a:t>https://</a:t>
            </a:r>
            <a:r>
              <a:rPr lang="hr-HR" dirty="0" smtClean="0">
                <a:hlinkClick r:id="rId4"/>
              </a:rPr>
              <a:t>ec.europa.eu/tools/espd</a:t>
            </a:r>
            <a:endParaRPr lang="hr-HR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hr-HR" dirty="0">
                <a:hlinkClick r:id="rId5"/>
              </a:rPr>
              <a:t>https://ec.europa.eu/growth/tools-databases/ecertis</a:t>
            </a:r>
            <a:r>
              <a:rPr lang="hr-HR" dirty="0" smtClean="0">
                <a:hlinkClick r:id="rId5"/>
              </a:rPr>
              <a:t>/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1190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60032" y="2204864"/>
            <a:ext cx="4104456" cy="2592288"/>
          </a:xfrm>
        </p:spPr>
        <p:txBody>
          <a:bodyPr>
            <a:normAutofit/>
          </a:bodyPr>
          <a:lstStyle/>
          <a:p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POZORNOSTI!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75338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PRIJENOS EU DIREKTIVA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Direktiva 2014/24/EU</a:t>
            </a:r>
          </a:p>
          <a:p>
            <a:r>
              <a:rPr lang="hr-HR" dirty="0" smtClean="0"/>
              <a:t>Direktiva 2014/25/EU</a:t>
            </a:r>
          </a:p>
          <a:p>
            <a:r>
              <a:rPr lang="hr-HR" dirty="0" smtClean="0"/>
              <a:t>Direktiva 1989/665/EU</a:t>
            </a:r>
          </a:p>
          <a:p>
            <a:r>
              <a:rPr lang="hr-HR" dirty="0" smtClean="0"/>
              <a:t>Direktiva 1992/13/EU</a:t>
            </a:r>
          </a:p>
          <a:p>
            <a:r>
              <a:rPr lang="hr-HR" dirty="0" smtClean="0"/>
              <a:t>Direktiva 2009/81/EU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93566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KLJUČNI CILJEVI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Fleksibilizacija</a:t>
            </a:r>
            <a:r>
              <a:rPr lang="hr-HR" dirty="0"/>
              <a:t> postupaka javne nabave</a:t>
            </a:r>
          </a:p>
          <a:p>
            <a:r>
              <a:rPr lang="hr-HR" dirty="0"/>
              <a:t>Smanjenje troška poduzetnicima</a:t>
            </a:r>
          </a:p>
          <a:p>
            <a:r>
              <a:rPr lang="hr-HR" dirty="0"/>
              <a:t>Povećanje pravne sigurnosti</a:t>
            </a:r>
          </a:p>
          <a:p>
            <a:r>
              <a:rPr lang="hr-HR" dirty="0"/>
              <a:t>Povećanje lakoće poslovanja</a:t>
            </a:r>
          </a:p>
          <a:p>
            <a:r>
              <a:rPr lang="hr-HR" dirty="0"/>
              <a:t>Povećanje tržišnog natjecanja</a:t>
            </a:r>
          </a:p>
          <a:p>
            <a:r>
              <a:rPr lang="hr-HR" dirty="0"/>
              <a:t>Ostvarivanje najbolje vrijednosti za javni novac!</a:t>
            </a:r>
          </a:p>
        </p:txBody>
      </p:sp>
    </p:spTree>
    <p:extLst>
      <p:ext uri="{BB962C8B-B14F-4D97-AF65-F5344CB8AC3E}">
        <p14:creationId xmlns:p14="http://schemas.microsoft.com/office/powerpoint/2010/main" xmlns="" val="175231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NAJJEFTINIJE NIJE NAJBOLJE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Ekonomski </a:t>
            </a:r>
            <a:r>
              <a:rPr lang="hr-HR" dirty="0"/>
              <a:t>najpovoljnija </a:t>
            </a:r>
            <a:r>
              <a:rPr lang="hr-HR" dirty="0" smtClean="0"/>
              <a:t>ponuda</a:t>
            </a:r>
          </a:p>
          <a:p>
            <a:r>
              <a:rPr lang="hr-HR" dirty="0"/>
              <a:t>J</a:t>
            </a:r>
            <a:r>
              <a:rPr lang="hr-HR" dirty="0" smtClean="0"/>
              <a:t>edini </a:t>
            </a:r>
            <a:r>
              <a:rPr lang="hr-HR" dirty="0"/>
              <a:t>kriterij za </a:t>
            </a:r>
            <a:r>
              <a:rPr lang="hr-HR" dirty="0" smtClean="0"/>
              <a:t>odabir</a:t>
            </a:r>
          </a:p>
          <a:p>
            <a:r>
              <a:rPr lang="hr-HR" dirty="0"/>
              <a:t>P</a:t>
            </a:r>
            <a:r>
              <a:rPr lang="hr-HR" dirty="0" smtClean="0"/>
              <a:t>onder cijene ograničili na </a:t>
            </a:r>
            <a:r>
              <a:rPr lang="hr-HR" dirty="0" err="1"/>
              <a:t>max</a:t>
            </a:r>
            <a:r>
              <a:rPr lang="hr-HR" dirty="0"/>
              <a:t>. 90</a:t>
            </a:r>
            <a:r>
              <a:rPr lang="hr-HR" dirty="0" smtClean="0"/>
              <a:t>%,</a:t>
            </a:r>
          </a:p>
          <a:p>
            <a:r>
              <a:rPr lang="hr-HR" dirty="0" smtClean="0"/>
              <a:t>10</a:t>
            </a:r>
            <a:r>
              <a:rPr lang="hr-HR" dirty="0"/>
              <a:t>% </a:t>
            </a:r>
            <a:r>
              <a:rPr lang="hr-HR" dirty="0" smtClean="0"/>
              <a:t>mora biti kvalitativni kriteriji</a:t>
            </a:r>
          </a:p>
          <a:p>
            <a:r>
              <a:rPr lang="hr-HR" dirty="0"/>
              <a:t>O</a:t>
            </a:r>
            <a:r>
              <a:rPr lang="hr-HR" dirty="0" smtClean="0"/>
              <a:t>vlast čelnicima središnjih tijela državne uprave</a:t>
            </a:r>
          </a:p>
          <a:p>
            <a:r>
              <a:rPr lang="hr-HR" dirty="0" smtClean="0"/>
              <a:t>Iznimno, cijena 100%:</a:t>
            </a:r>
          </a:p>
          <a:p>
            <a:pPr lvl="1"/>
            <a:r>
              <a:rPr lang="hr-HR" dirty="0" smtClean="0"/>
              <a:t>pregovarački postupak bez prethodne objave</a:t>
            </a:r>
          </a:p>
          <a:p>
            <a:pPr lvl="1"/>
            <a:r>
              <a:rPr lang="hr-HR" dirty="0" smtClean="0"/>
              <a:t>ugovori na temelju okvirnog sporazuma</a:t>
            </a:r>
          </a:p>
          <a:p>
            <a:pPr lvl="1"/>
            <a:r>
              <a:rPr lang="hr-HR" dirty="0" smtClean="0"/>
              <a:t>društvene i druge posebne usluge</a:t>
            </a:r>
          </a:p>
          <a:p>
            <a:pPr lvl="1"/>
            <a:r>
              <a:rPr lang="hr-HR" dirty="0" smtClean="0"/>
              <a:t>nabava za potrebe obrane i sigurnosti</a:t>
            </a:r>
          </a:p>
          <a:p>
            <a:pPr lvl="1"/>
            <a:r>
              <a:rPr lang="hr-HR" dirty="0" smtClean="0"/>
              <a:t>nabava za potrebe DMKU RH u inozemstvu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41393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SMANJENJE BIROKRACIJE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hr-HR" dirty="0"/>
              <a:t>Europska jedinstvena dokumentacija o </a:t>
            </a:r>
            <a:r>
              <a:rPr lang="hr-HR" dirty="0" smtClean="0"/>
              <a:t>nabavi</a:t>
            </a:r>
          </a:p>
          <a:p>
            <a:r>
              <a:rPr lang="hr-HR" dirty="0"/>
              <a:t>F</a:t>
            </a:r>
            <a:r>
              <a:rPr lang="hr-HR" dirty="0" smtClean="0"/>
              <a:t>ormalna </a:t>
            </a:r>
            <a:r>
              <a:rPr lang="hr-HR" dirty="0"/>
              <a:t>izjava poduzetnika da udovoljava svim uvjetima sposobnosti i da ne postoje razlozi za  </a:t>
            </a:r>
            <a:r>
              <a:rPr lang="hr-HR" dirty="0" smtClean="0"/>
              <a:t>isključenje</a:t>
            </a:r>
          </a:p>
          <a:p>
            <a:r>
              <a:rPr lang="hr-HR" dirty="0" smtClean="0"/>
              <a:t>Umjesto hrpe potvrda i izvadaka</a:t>
            </a:r>
          </a:p>
        </p:txBody>
      </p:sp>
    </p:spTree>
    <p:extLst>
      <p:ext uri="{BB962C8B-B14F-4D97-AF65-F5344CB8AC3E}">
        <p14:creationId xmlns:p14="http://schemas.microsoft.com/office/powerpoint/2010/main" xmlns="" val="37365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POVEZIVANJE REGISTARA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Povezivanje registara</a:t>
            </a:r>
            <a:br>
              <a:rPr lang="hr-HR" dirty="0" smtClean="0"/>
            </a:br>
            <a:r>
              <a:rPr lang="hr-HR" dirty="0" smtClean="0"/>
              <a:t>javnih </a:t>
            </a:r>
            <a:r>
              <a:rPr lang="hr-HR" dirty="0"/>
              <a:t>tijela s EOJN RH</a:t>
            </a:r>
          </a:p>
          <a:p>
            <a:pPr lvl="2"/>
            <a:r>
              <a:rPr lang="hr-HR" dirty="0"/>
              <a:t>Porezna uprava</a:t>
            </a:r>
          </a:p>
          <a:p>
            <a:pPr lvl="2"/>
            <a:r>
              <a:rPr lang="hr-HR" dirty="0"/>
              <a:t>Sudski registar</a:t>
            </a:r>
          </a:p>
          <a:p>
            <a:pPr lvl="2"/>
            <a:r>
              <a:rPr lang="hr-HR" dirty="0"/>
              <a:t>Obrtni registar</a:t>
            </a:r>
          </a:p>
          <a:p>
            <a:pPr lvl="2"/>
            <a:r>
              <a:rPr lang="hr-HR" dirty="0"/>
              <a:t>Kaznena evidencija</a:t>
            </a:r>
          </a:p>
          <a:p>
            <a:pPr lvl="2"/>
            <a:r>
              <a:rPr lang="hr-HR" dirty="0" smtClean="0"/>
              <a:t>FINA</a:t>
            </a:r>
            <a:endParaRPr lang="hr-HR" dirty="0"/>
          </a:p>
          <a:p>
            <a:r>
              <a:rPr lang="hr-HR" dirty="0" err="1" smtClean="0"/>
              <a:t>Only</a:t>
            </a:r>
            <a:r>
              <a:rPr lang="hr-HR" dirty="0" smtClean="0"/>
              <a:t> </a:t>
            </a:r>
            <a:r>
              <a:rPr lang="hr-HR" dirty="0" err="1" smtClean="0"/>
              <a:t>once</a:t>
            </a:r>
            <a:r>
              <a:rPr lang="hr-HR" dirty="0" smtClean="0"/>
              <a:t> </a:t>
            </a:r>
            <a:r>
              <a:rPr lang="hr-HR" dirty="0" err="1" smtClean="0"/>
              <a:t>principle</a:t>
            </a:r>
            <a:endParaRPr lang="hr-HR" dirty="0" smtClean="0"/>
          </a:p>
          <a:p>
            <a:r>
              <a:rPr lang="hr-HR" dirty="0" smtClean="0"/>
              <a:t>ESPD – </a:t>
            </a:r>
            <a:r>
              <a:rPr lang="hr-HR" dirty="0" err="1" smtClean="0"/>
              <a:t>open</a:t>
            </a:r>
            <a:r>
              <a:rPr lang="hr-HR" dirty="0" smtClean="0"/>
              <a:t> </a:t>
            </a:r>
            <a:r>
              <a:rPr lang="hr-HR" dirty="0" err="1" smtClean="0"/>
              <a:t>source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integracija u EOJN RH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55474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>SMANJENJE TROŠKA PODUZETNICIMA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ESPD u elektroničkom obliku</a:t>
            </a:r>
          </a:p>
          <a:p>
            <a:pPr lvl="1"/>
            <a:r>
              <a:rPr lang="hr-HR" dirty="0"/>
              <a:t>MS Word obrazac – Portal javne nabave</a:t>
            </a:r>
          </a:p>
          <a:p>
            <a:pPr lvl="1"/>
            <a:r>
              <a:rPr lang="hr-HR" dirty="0" err="1"/>
              <a:t>Webservis</a:t>
            </a:r>
            <a:r>
              <a:rPr lang="hr-HR" dirty="0"/>
              <a:t> EK</a:t>
            </a:r>
          </a:p>
          <a:p>
            <a:r>
              <a:rPr lang="hr-HR" dirty="0" smtClean="0"/>
              <a:t>Jamstvo</a:t>
            </a:r>
          </a:p>
          <a:p>
            <a:pPr lvl="1"/>
            <a:r>
              <a:rPr lang="hr-HR" dirty="0" smtClean="0"/>
              <a:t>ozbiljnost </a:t>
            </a:r>
            <a:r>
              <a:rPr lang="hr-HR" dirty="0"/>
              <a:t>ponude s 5% na </a:t>
            </a:r>
            <a:r>
              <a:rPr lang="hr-HR" dirty="0" smtClean="0"/>
              <a:t>3%</a:t>
            </a:r>
          </a:p>
          <a:p>
            <a:pPr lvl="1"/>
            <a:r>
              <a:rPr lang="hr-HR" dirty="0" smtClean="0"/>
              <a:t>uredno </a:t>
            </a:r>
            <a:r>
              <a:rPr lang="hr-HR" dirty="0"/>
              <a:t>izvršenje </a:t>
            </a:r>
            <a:r>
              <a:rPr lang="hr-HR" dirty="0" smtClean="0"/>
              <a:t>ugovora </a:t>
            </a:r>
            <a:r>
              <a:rPr lang="hr-HR" dirty="0" err="1"/>
              <a:t>max</a:t>
            </a:r>
            <a:r>
              <a:rPr lang="hr-HR" dirty="0"/>
              <a:t>. </a:t>
            </a:r>
            <a:r>
              <a:rPr lang="hr-HR" dirty="0" smtClean="0"/>
              <a:t>10%</a:t>
            </a:r>
          </a:p>
          <a:p>
            <a:r>
              <a:rPr lang="hr-HR" dirty="0" err="1" smtClean="0"/>
              <a:t>eNabava</a:t>
            </a:r>
            <a:r>
              <a:rPr lang="hr-HR" dirty="0" smtClean="0"/>
              <a:t> </a:t>
            </a:r>
            <a:r>
              <a:rPr lang="hr-HR" dirty="0"/>
              <a:t>i povezivanje </a:t>
            </a:r>
            <a:r>
              <a:rPr lang="hr-HR" dirty="0" smtClean="0"/>
              <a:t>registara</a:t>
            </a:r>
          </a:p>
          <a:p>
            <a:r>
              <a:rPr lang="hr-HR" dirty="0" err="1" smtClean="0"/>
              <a:t>epotpis</a:t>
            </a:r>
            <a:r>
              <a:rPr lang="hr-HR" dirty="0" smtClean="0"/>
              <a:t> 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446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49603"/>
            <a:ext cx="7344816" cy="680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187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VEĆA PRAVNA SIGURNOST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/>
              <a:t>Jedinstveni rok za žalbu</a:t>
            </a:r>
          </a:p>
          <a:p>
            <a:r>
              <a:rPr lang="hr-HR" dirty="0" smtClean="0"/>
              <a:t>Jačanje ovlasti DKOM-a</a:t>
            </a:r>
          </a:p>
          <a:p>
            <a:pPr lvl="1"/>
            <a:r>
              <a:rPr lang="hr-HR" dirty="0" smtClean="0"/>
              <a:t>bitne povrede postupka</a:t>
            </a:r>
          </a:p>
          <a:p>
            <a:r>
              <a:rPr lang="hr-HR" dirty="0"/>
              <a:t>Smanjenje žalbenih naknada</a:t>
            </a:r>
          </a:p>
          <a:p>
            <a:r>
              <a:rPr lang="hr-HR" dirty="0"/>
              <a:t>Ukidanje upravne pristojbe za žalbu</a:t>
            </a:r>
          </a:p>
          <a:p>
            <a:r>
              <a:rPr lang="hr-HR" dirty="0" smtClean="0"/>
              <a:t>Nadležnost VUS-a</a:t>
            </a:r>
          </a:p>
          <a:p>
            <a:pPr lvl="1"/>
            <a:r>
              <a:rPr lang="hr-HR" dirty="0" smtClean="0"/>
              <a:t>objava presuda</a:t>
            </a:r>
            <a:endParaRPr lang="hr-HR" dirty="0"/>
          </a:p>
          <a:p>
            <a:r>
              <a:rPr lang="hr-HR" dirty="0" smtClean="0"/>
              <a:t>Savjetovanje o nacrtu dijela dokumentacije</a:t>
            </a:r>
          </a:p>
          <a:p>
            <a:r>
              <a:rPr lang="hr-HR" dirty="0" smtClean="0"/>
              <a:t>Standardizacija dokumentacije</a:t>
            </a:r>
          </a:p>
          <a:p>
            <a:r>
              <a:rPr lang="hr-HR" dirty="0" smtClean="0"/>
              <a:t>Objava akata o jednostavnoj nabavi </a:t>
            </a:r>
            <a:endParaRPr lang="hr-HR" dirty="0"/>
          </a:p>
          <a:p>
            <a:endParaRPr lang="hr-HR" dirty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54115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360</Words>
  <Application>Microsoft Office PowerPoint</Application>
  <PresentationFormat>Prikaz na zaslonu (4:3)</PresentationFormat>
  <Paragraphs>96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Theme</vt:lpstr>
      <vt:lpstr>ZJN 2016 ~ pregled ključnih novina ~</vt:lpstr>
      <vt:lpstr>PRIJENOS EU DIREKTIVA</vt:lpstr>
      <vt:lpstr>KLJUČNI CILJEVI</vt:lpstr>
      <vt:lpstr>NAJJEFTINIJE NIJE NAJBOLJE</vt:lpstr>
      <vt:lpstr>SMANJENJE BIROKRACIJE</vt:lpstr>
      <vt:lpstr>POVEZIVANJE REGISTARA</vt:lpstr>
      <vt:lpstr>SMANJENJE TROŠKA PODUZETNICIMA</vt:lpstr>
      <vt:lpstr>Slajd 8</vt:lpstr>
      <vt:lpstr>VEĆA PRAVNA SIGURNOST</vt:lpstr>
      <vt:lpstr>NOMOTEHNIKA</vt:lpstr>
      <vt:lpstr>OČEKIVANI UČINCI</vt:lpstr>
      <vt:lpstr>JAČANJE KAPACITETA</vt:lpstr>
      <vt:lpstr>KORISNE POVEZNICE</vt:lpstr>
      <vt:lpstr>HVALA NA POZORNOSTI!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 Palčić</dc:creator>
  <cp:lastModifiedBy>goran</cp:lastModifiedBy>
  <cp:revision>36</cp:revision>
  <cp:lastPrinted>2016-12-19T08:31:03Z</cp:lastPrinted>
  <dcterms:created xsi:type="dcterms:W3CDTF">2016-03-31T10:57:01Z</dcterms:created>
  <dcterms:modified xsi:type="dcterms:W3CDTF">2017-02-01T14:14:47Z</dcterms:modified>
</cp:coreProperties>
</file>