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71" r:id="rId3"/>
    <p:sldId id="289" r:id="rId4"/>
    <p:sldId id="272" r:id="rId5"/>
    <p:sldId id="273" r:id="rId6"/>
    <p:sldId id="274" r:id="rId7"/>
    <p:sldId id="290" r:id="rId8"/>
    <p:sldId id="276" r:id="rId9"/>
    <p:sldId id="292" r:id="rId10"/>
    <p:sldId id="293" r:id="rId11"/>
    <p:sldId id="277" r:id="rId12"/>
    <p:sldId id="291" r:id="rId13"/>
    <p:sldId id="294" r:id="rId14"/>
    <p:sldId id="278" r:id="rId15"/>
    <p:sldId id="304" r:id="rId16"/>
    <p:sldId id="280" r:id="rId17"/>
    <p:sldId id="281" r:id="rId18"/>
    <p:sldId id="282" r:id="rId19"/>
    <p:sldId id="295" r:id="rId20"/>
    <p:sldId id="296" r:id="rId21"/>
    <p:sldId id="284" r:id="rId22"/>
    <p:sldId id="297" r:id="rId23"/>
    <p:sldId id="299" r:id="rId24"/>
    <p:sldId id="300" r:id="rId25"/>
    <p:sldId id="303" r:id="rId26"/>
    <p:sldId id="301" r:id="rId27"/>
    <p:sldId id="302" r:id="rId28"/>
    <p:sldId id="269" r:id="rId29"/>
  </p:sldIdLst>
  <p:sldSz cx="9144000" cy="6858000" type="screen4x3"/>
  <p:notesSz cx="6669088" cy="97536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89" autoAdjust="0"/>
    <p:restoredTop sz="97398" autoAdjust="0"/>
  </p:normalViewPr>
  <p:slideViewPr>
    <p:cSldViewPr showGuides="1">
      <p:cViewPr>
        <p:scale>
          <a:sx n="60" d="100"/>
          <a:sy n="60" d="100"/>
        </p:scale>
        <p:origin x="-3402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BFC52-DD19-418F-9480-C8B3BE521DE3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25C73-B281-4189-AAA2-BA37B0ED984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23506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57669-C219-4789-8139-D245DA17EE7B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19151-EC49-4DD7-968E-95BE7667FB0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0951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19151-EC49-4DD7-968E-95BE7667FB0D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8341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0210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3186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2337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4454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5113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3776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2109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5110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5728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6663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8357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595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3312368"/>
          </a:xfrm>
        </p:spPr>
        <p:txBody>
          <a:bodyPr>
            <a:normAutofit/>
          </a:bodyPr>
          <a:lstStyle/>
          <a:p>
            <a: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NOVI ZAKON O JAVNOJ NABAVI</a:t>
            </a:r>
            <a:b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PRAVNA ZAŠTITA I NADZOR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BA" dirty="0" smtClean="0"/>
          </a:p>
          <a:p>
            <a:endParaRPr lang="hr-BA" dirty="0"/>
          </a:p>
        </p:txBody>
      </p:sp>
      <p:pic>
        <p:nvPicPr>
          <p:cNvPr id="5" name="Picture 2" descr="C:\Users\zvuic\Desktop\logo_novi_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1500"/>
            <a:ext cx="266429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7295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b="1" dirty="0"/>
              <a:t>IZJAVLJIVANJE ŽALBE – OTVORENI POSTUPAK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b="1" dirty="0"/>
              <a:t>4. otvaranja ponuda u odnosu na propuštanje naručitelja da valjano odgovori na pravodobno dostavljen zahtjev dodatne informacije, objašnjenja ili izmjene dokumentacije o nabavi te na postupak otvaranja </a:t>
            </a:r>
            <a:r>
              <a:rPr lang="hr-HR" sz="2400" b="1" dirty="0" smtClean="0"/>
              <a:t>ponuda</a:t>
            </a:r>
          </a:p>
          <a:p>
            <a:pPr marL="0" indent="0" algn="just">
              <a:buNone/>
            </a:pPr>
            <a:endParaRPr lang="hr-HR" sz="2400" b="1" dirty="0"/>
          </a:p>
          <a:p>
            <a:pPr marL="0" indent="0" algn="just">
              <a:buNone/>
            </a:pPr>
            <a:r>
              <a:rPr lang="hr-HR" sz="2400" b="1" dirty="0"/>
              <a:t>5. primitka odluke o odabiru ili poništenju, u odnosu na postupak pregleda, ocjene i odabira ponuda, ili razloge poništenja.</a:t>
            </a:r>
          </a:p>
          <a:p>
            <a:pPr marL="0" indent="0" algn="just">
              <a:buNone/>
            </a:pPr>
            <a:r>
              <a:rPr lang="hr-HR" sz="2400" dirty="0"/>
              <a:t>	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6489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IZMJENA UGOVORA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sz="2400" b="1" dirty="0" smtClean="0"/>
              <a:t>Rok </a:t>
            </a:r>
            <a:r>
              <a:rPr lang="hr-HR" sz="2400" b="1" dirty="0"/>
              <a:t>za žalbu u slučaju sklapanja izmjene ugovora tijekom njegova </a:t>
            </a:r>
            <a:r>
              <a:rPr lang="hr-HR" sz="2400" b="1" dirty="0" smtClean="0"/>
              <a:t>trajanja </a:t>
            </a:r>
          </a:p>
          <a:p>
            <a:pPr marL="0" indent="0" algn="just">
              <a:buNone/>
            </a:pPr>
            <a:endParaRPr lang="hr-HR" sz="2400" b="1" dirty="0" smtClean="0"/>
          </a:p>
          <a:p>
            <a:pPr algn="just"/>
            <a:r>
              <a:rPr lang="hr-HR" sz="2400" b="1" dirty="0"/>
              <a:t>1</a:t>
            </a:r>
            <a:r>
              <a:rPr lang="hr-HR" sz="2400" b="1" dirty="0" smtClean="0"/>
              <a:t>0 </a:t>
            </a:r>
            <a:r>
              <a:rPr lang="hr-HR" sz="2400" b="1" dirty="0"/>
              <a:t>dana od objave obavijesti o izmjeni u odnosu na slučajeve i okolnosti koje opravdavaju izmjenu </a:t>
            </a:r>
            <a:r>
              <a:rPr lang="hr-HR" sz="2400" b="1" dirty="0" smtClean="0"/>
              <a:t>ugovora</a:t>
            </a:r>
          </a:p>
          <a:p>
            <a:pPr algn="just"/>
            <a:r>
              <a:rPr lang="hr-HR" sz="2400" b="1" dirty="0" smtClean="0"/>
              <a:t>Dodatni radovi, roba, usluge </a:t>
            </a:r>
            <a:endParaRPr lang="hr-HR" sz="2400" b="1" dirty="0"/>
          </a:p>
          <a:p>
            <a:pPr algn="just"/>
            <a:r>
              <a:rPr lang="hr-HR" sz="2400" b="1" dirty="0" smtClean="0"/>
              <a:t>nepredvidive okolnosti</a:t>
            </a:r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 smtClean="0"/>
              <a:t>Ako </a:t>
            </a:r>
            <a:r>
              <a:rPr lang="hr-HR" sz="2400" b="1" dirty="0"/>
              <a:t>naručitelj nije objavio obavijest o izmjeni, žalba </a:t>
            </a:r>
            <a:r>
              <a:rPr lang="hr-HR" sz="2400" b="1" dirty="0" smtClean="0"/>
              <a:t> - 60 </a:t>
            </a:r>
            <a:r>
              <a:rPr lang="hr-HR" sz="2400" b="1" dirty="0"/>
              <a:t>dana od dana saznanja za takav </a:t>
            </a:r>
            <a:r>
              <a:rPr lang="hr-HR" sz="2400" b="1" dirty="0" smtClean="0"/>
              <a:t>ugovor (bez provedenog postupka) - unutar </a:t>
            </a:r>
            <a:r>
              <a:rPr lang="hr-HR" sz="2400" b="1" dirty="0"/>
              <a:t>roka od šest mjeseci od dana sklapanja ugovora.</a:t>
            </a:r>
          </a:p>
          <a:p>
            <a:pPr algn="just"/>
            <a:endParaRPr lang="hr-HR" sz="2400" b="1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260567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IZJAVLJIVANJE ŽALBE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/>
              <a:t>Žalba se </a:t>
            </a:r>
            <a:r>
              <a:rPr lang="hr-HR" sz="2400" b="1" dirty="0" smtClean="0"/>
              <a:t>dostavlja:</a:t>
            </a:r>
          </a:p>
          <a:p>
            <a:pPr>
              <a:buFontTx/>
              <a:buChar char="-"/>
            </a:pPr>
            <a:r>
              <a:rPr lang="hr-HR" sz="2400" b="1" dirty="0" smtClean="0"/>
              <a:t>neposredno,</a:t>
            </a:r>
          </a:p>
          <a:p>
            <a:pPr marL="0" indent="0">
              <a:buNone/>
            </a:pPr>
            <a:r>
              <a:rPr lang="hr-HR" sz="2400" b="1" dirty="0" smtClean="0"/>
              <a:t>-    </a:t>
            </a:r>
            <a:r>
              <a:rPr lang="hr-HR" sz="2400" b="1" dirty="0"/>
              <a:t>putem ovlaštenog davatelja poštanskih usluga </a:t>
            </a:r>
            <a:endParaRPr lang="hr-HR" sz="2400" b="1" dirty="0" smtClean="0"/>
          </a:p>
          <a:p>
            <a:pPr marL="0" indent="0">
              <a:buNone/>
            </a:pPr>
            <a:endParaRPr lang="hr-HR" sz="2400" b="1" dirty="0" smtClean="0"/>
          </a:p>
          <a:p>
            <a:pPr>
              <a:buFontTx/>
              <a:buChar char="-"/>
            </a:pPr>
            <a:r>
              <a:rPr lang="hr-HR" sz="2400" b="1" dirty="0" smtClean="0"/>
              <a:t>ili </a:t>
            </a:r>
            <a:r>
              <a:rPr lang="hr-HR" sz="2400" b="1" dirty="0"/>
              <a:t>elektroničkim sredstvima komunikacije putem </a:t>
            </a:r>
            <a:endParaRPr lang="hr-HR" sz="2400" b="1" dirty="0" smtClean="0"/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međusobno </a:t>
            </a:r>
            <a:r>
              <a:rPr lang="hr-HR" sz="2400" b="1" dirty="0"/>
              <a:t>povezanih informacijskih sustava Državne </a:t>
            </a:r>
            <a:r>
              <a:rPr lang="hr-HR" sz="2400" b="1" dirty="0" smtClean="0"/>
              <a:t> </a:t>
            </a:r>
          </a:p>
          <a:p>
            <a:pPr marL="0" indent="0">
              <a:buNone/>
            </a:pPr>
            <a:r>
              <a:rPr lang="hr-HR" sz="2400" b="1" dirty="0"/>
              <a:t> </a:t>
            </a:r>
            <a:r>
              <a:rPr lang="hr-HR" sz="2400" b="1" dirty="0" smtClean="0"/>
              <a:t>    komisije </a:t>
            </a:r>
            <a:r>
              <a:rPr lang="hr-HR" sz="2400" b="1" dirty="0"/>
              <a:t>i EOJN </a:t>
            </a:r>
            <a:r>
              <a:rPr lang="hr-HR" sz="2400" b="1" dirty="0" smtClean="0"/>
              <a:t>RH</a:t>
            </a:r>
            <a:r>
              <a:rPr lang="hr-HR" sz="2400" b="1" dirty="0"/>
              <a:t> </a:t>
            </a:r>
            <a:r>
              <a:rPr lang="hr-HR" sz="2400" b="1" dirty="0" smtClean="0"/>
              <a:t> - Pravilnik</a:t>
            </a:r>
          </a:p>
          <a:p>
            <a:pPr marL="0" indent="0">
              <a:buNone/>
            </a:pPr>
            <a:endParaRPr lang="hr-HR" sz="2400" b="1" dirty="0"/>
          </a:p>
          <a:p>
            <a:r>
              <a:rPr lang="hr-HR" sz="2400" b="1" dirty="0" smtClean="0"/>
              <a:t>Žalitelj </a:t>
            </a:r>
            <a:r>
              <a:rPr lang="hr-HR" sz="2400" b="1" dirty="0"/>
              <a:t>je obvezan primjerak žalbe dostaviti naručitelju u roku za žalbu. </a:t>
            </a:r>
            <a:r>
              <a:rPr lang="hr-HR" b="1" dirty="0"/>
              <a:t>	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094613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ODUSTANAK OD ŽALBE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b="1" dirty="0" smtClean="0"/>
              <a:t>Žalitelj </a:t>
            </a:r>
            <a:r>
              <a:rPr lang="hr-HR" sz="2400" b="1" dirty="0"/>
              <a:t>može odustati od žalbe sve do otpreme odluke </a:t>
            </a:r>
            <a:r>
              <a:rPr lang="hr-HR" sz="2400" b="1" dirty="0" smtClean="0"/>
              <a:t>DKOM-a – obustava postupka</a:t>
            </a:r>
          </a:p>
          <a:p>
            <a:pPr algn="just"/>
            <a:endParaRPr lang="hr-HR" sz="2400" b="1" dirty="0"/>
          </a:p>
          <a:p>
            <a:pPr algn="just"/>
            <a:r>
              <a:rPr lang="hr-HR" sz="2400" b="1" dirty="0" smtClean="0"/>
              <a:t>Ako </a:t>
            </a:r>
            <a:r>
              <a:rPr lang="hr-HR" sz="2400" b="1" dirty="0"/>
              <a:t>žalbu izjavi zajednica osoba ili </a:t>
            </a:r>
            <a:r>
              <a:rPr lang="hr-HR" sz="2400" b="1" dirty="0" smtClean="0"/>
              <a:t>tijela, </a:t>
            </a:r>
            <a:r>
              <a:rPr lang="hr-HR" sz="2400" b="1" dirty="0" err="1"/>
              <a:t>odustanak</a:t>
            </a:r>
            <a:r>
              <a:rPr lang="hr-HR" sz="2400" b="1" dirty="0"/>
              <a:t> od žalbe proizvodi učinak ako svi članovi zajednice odustanu </a:t>
            </a:r>
            <a:endParaRPr lang="hr-HR" sz="2400" b="1" dirty="0" smtClean="0"/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 err="1" smtClean="0"/>
              <a:t>Odustanak</a:t>
            </a:r>
            <a:r>
              <a:rPr lang="hr-HR" sz="2400" b="1" dirty="0" smtClean="0"/>
              <a:t> </a:t>
            </a:r>
            <a:r>
              <a:rPr lang="hr-HR" sz="2400" b="1" dirty="0"/>
              <a:t>od žalbe ne može se opozvati</a:t>
            </a:r>
            <a:r>
              <a:rPr lang="hr-HR" b="1" dirty="0"/>
              <a:t>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03222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NAKNADA ZA ŽALBU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17232"/>
          </a:xfrm>
        </p:spPr>
        <p:txBody>
          <a:bodyPr>
            <a:normAutofit/>
          </a:bodyPr>
          <a:lstStyle/>
          <a:p>
            <a:pPr algn="just"/>
            <a:r>
              <a:rPr lang="hr-HR" sz="2400" b="1" dirty="0" smtClean="0"/>
              <a:t>Ako žalba ne sadrži dokaz </a:t>
            </a:r>
            <a:r>
              <a:rPr lang="hr-HR" sz="2400" b="1" dirty="0"/>
              <a:t>o izvršenoj uplati </a:t>
            </a:r>
            <a:r>
              <a:rPr lang="hr-HR" sz="2400" b="1" dirty="0" smtClean="0"/>
              <a:t>naknade - na </a:t>
            </a:r>
            <a:r>
              <a:rPr lang="hr-HR" sz="2400" b="1" dirty="0"/>
              <a:t>temelju kojeg se može utvrditi da je transakcija izvršena, pri čemu se dokazom smatraju i neovjerene preslike ili ispisi provedenih naloga za plaćanje, uključujući i onih izdanih u elektroničkom </a:t>
            </a:r>
            <a:r>
              <a:rPr lang="hr-HR" sz="2400" b="1" dirty="0" smtClean="0"/>
              <a:t>obliku</a:t>
            </a:r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 smtClean="0"/>
              <a:t>ili naknada nije plaćena u propisanom iznosu – DKOM odbacit će žalbu kao neurednu bez pozivanja žalitelja na dopunu ili ispravak</a:t>
            </a:r>
          </a:p>
          <a:p>
            <a:pPr marL="0" indent="0" algn="just">
              <a:buNone/>
            </a:pPr>
            <a:endParaRPr lang="hr-HR" sz="2400" dirty="0" smtClean="0"/>
          </a:p>
          <a:p>
            <a:pPr algn="just"/>
            <a:endParaRPr lang="hr-HR" sz="2400" dirty="0" smtClean="0"/>
          </a:p>
          <a:p>
            <a:pPr algn="just"/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820939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NAKNADA ZA ŽALBU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HR" sz="2600" b="1" dirty="0"/>
              <a:t>5.000,00 kuna za procijenjenu vrijednost nabave do 750.000,00 </a:t>
            </a:r>
            <a:r>
              <a:rPr lang="hr-HR" sz="2600" b="1" dirty="0" smtClean="0"/>
              <a:t>kuna</a:t>
            </a:r>
          </a:p>
          <a:p>
            <a:pPr marL="0" indent="0" algn="just">
              <a:buNone/>
            </a:pPr>
            <a:endParaRPr lang="hr-HR" sz="2600" b="1" dirty="0"/>
          </a:p>
          <a:p>
            <a:pPr algn="just"/>
            <a:r>
              <a:rPr lang="hr-HR" sz="2600" b="1" dirty="0"/>
              <a:t>za žalbu na dokumentaciju o nabavi - 5.000,00 </a:t>
            </a:r>
            <a:r>
              <a:rPr lang="hr-HR" sz="2600" b="1" dirty="0" smtClean="0"/>
              <a:t>kuna</a:t>
            </a:r>
          </a:p>
          <a:p>
            <a:pPr marL="0" indent="0" algn="just">
              <a:buNone/>
            </a:pPr>
            <a:endParaRPr lang="hr-HR" sz="2600" b="1" dirty="0" smtClean="0"/>
          </a:p>
          <a:p>
            <a:pPr algn="just"/>
            <a:r>
              <a:rPr lang="hr-HR" sz="2600" b="1" dirty="0" smtClean="0"/>
              <a:t>žalba na </a:t>
            </a:r>
            <a:r>
              <a:rPr lang="hr-HR" sz="2600" b="1" dirty="0"/>
              <a:t>odluku o odabiru ili poništenju za jednu ili više grupa predmeta </a:t>
            </a:r>
            <a:r>
              <a:rPr lang="hr-HR" sz="2600" b="1" dirty="0" smtClean="0"/>
              <a:t>nabave - naknada </a:t>
            </a:r>
            <a:r>
              <a:rPr lang="hr-HR" sz="2600" b="1" dirty="0"/>
              <a:t>iznosi jednu petinu </a:t>
            </a:r>
            <a:r>
              <a:rPr lang="hr-HR" sz="2600" b="1" dirty="0" smtClean="0"/>
              <a:t>iznosa, ali ukupno </a:t>
            </a:r>
            <a:r>
              <a:rPr lang="hr-HR" sz="2600" b="1" dirty="0"/>
              <a:t>ne više od iznosa navedenih u </a:t>
            </a:r>
            <a:r>
              <a:rPr lang="hr-HR" sz="2600" b="1" dirty="0" smtClean="0"/>
              <a:t>st. 1. čl. 430</a:t>
            </a:r>
            <a:r>
              <a:rPr lang="hr-HR" sz="2600" dirty="0" smtClean="0"/>
              <a:t>.</a:t>
            </a:r>
            <a:endParaRPr lang="hr-HR" sz="2600" dirty="0"/>
          </a:p>
          <a:p>
            <a:pPr algn="just"/>
            <a:endParaRPr lang="hr-HR" sz="2600" b="1" dirty="0"/>
          </a:p>
          <a:p>
            <a:pPr algn="just"/>
            <a:r>
              <a:rPr lang="hr-HR" sz="2600" b="1" dirty="0"/>
              <a:t>Žalitelj je oslobođen plaćanja upravne pristojbe</a:t>
            </a:r>
            <a:r>
              <a:rPr lang="hr-HR" b="1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80051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SUDSKA ZAŠTITA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algn="just"/>
            <a:r>
              <a:rPr lang="hr-HR" sz="2400" b="1" dirty="0"/>
              <a:t>Protiv odluke </a:t>
            </a:r>
            <a:r>
              <a:rPr lang="hr-HR" sz="2400" b="1" dirty="0" smtClean="0"/>
              <a:t>DKOM-a </a:t>
            </a:r>
            <a:r>
              <a:rPr lang="hr-HR" sz="2400" b="1" dirty="0"/>
              <a:t>nije dopuštena </a:t>
            </a:r>
            <a:r>
              <a:rPr lang="hr-HR" sz="2400" b="1" dirty="0" smtClean="0"/>
              <a:t>žalba - upravni </a:t>
            </a:r>
            <a:r>
              <a:rPr lang="hr-HR" sz="2400" b="1" dirty="0"/>
              <a:t>spor pred Visokim upravnim sudom </a:t>
            </a:r>
            <a:r>
              <a:rPr lang="hr-HR" sz="2400" b="1" dirty="0" smtClean="0"/>
              <a:t>RH</a:t>
            </a:r>
          </a:p>
          <a:p>
            <a:pPr algn="just"/>
            <a:r>
              <a:rPr lang="hr-HR" sz="2400" b="1" dirty="0" smtClean="0"/>
              <a:t>Kada DKOM </a:t>
            </a:r>
            <a:r>
              <a:rPr lang="hr-HR" sz="2400" b="1" dirty="0"/>
              <a:t>odluke dostavlja javnom objavom na internetskim </a:t>
            </a:r>
            <a:r>
              <a:rPr lang="hr-HR" sz="2400" b="1" dirty="0" smtClean="0"/>
              <a:t>stranicama - rok </a:t>
            </a:r>
            <a:r>
              <a:rPr lang="hr-HR" sz="2400" b="1" dirty="0"/>
              <a:t>za podnošenje tužbe počinje teći istekom roka od osam dana od dana javne objave</a:t>
            </a:r>
            <a:r>
              <a:rPr lang="hr-HR" sz="2400" b="1" dirty="0" smtClean="0"/>
              <a:t>.</a:t>
            </a:r>
            <a:endParaRPr lang="hr-HR" sz="2400" b="1" dirty="0"/>
          </a:p>
          <a:p>
            <a:pPr algn="just"/>
            <a:r>
              <a:rPr lang="hr-HR" sz="2400" b="1" dirty="0" smtClean="0"/>
              <a:t>Odluka </a:t>
            </a:r>
            <a:r>
              <a:rPr lang="hr-HR" sz="2400" b="1" dirty="0"/>
              <a:t>u </a:t>
            </a:r>
            <a:r>
              <a:rPr lang="hr-HR" sz="2400" b="1" dirty="0" err="1" smtClean="0"/>
              <a:t>upr</a:t>
            </a:r>
            <a:r>
              <a:rPr lang="hr-HR" sz="2400" b="1" dirty="0" smtClean="0"/>
              <a:t>. </a:t>
            </a:r>
            <a:r>
              <a:rPr lang="hr-HR" sz="2400" b="1" dirty="0"/>
              <a:t>sporu </a:t>
            </a:r>
            <a:r>
              <a:rPr lang="hr-HR" sz="2400" b="1" dirty="0" smtClean="0"/>
              <a:t>- 30 </a:t>
            </a:r>
            <a:r>
              <a:rPr lang="hr-HR" sz="2400" b="1" dirty="0"/>
              <a:t>dana od dana podnošenja uredne tužbe</a:t>
            </a:r>
            <a:r>
              <a:rPr lang="hr-HR" sz="2400" b="1" dirty="0" smtClean="0"/>
              <a:t>.</a:t>
            </a:r>
            <a:endParaRPr lang="hr-HR" sz="2400" b="1" dirty="0"/>
          </a:p>
          <a:p>
            <a:pPr algn="just"/>
            <a:r>
              <a:rPr lang="hr-HR" sz="2400" b="1" dirty="0" smtClean="0"/>
              <a:t>Ako Sud </a:t>
            </a:r>
            <a:r>
              <a:rPr lang="hr-HR" sz="2400" b="1" dirty="0"/>
              <a:t>poništi odluku </a:t>
            </a:r>
            <a:r>
              <a:rPr lang="hr-HR" sz="2400" b="1" dirty="0" smtClean="0"/>
              <a:t>DKOM-a, </a:t>
            </a:r>
            <a:r>
              <a:rPr lang="hr-HR" sz="2400" b="1" dirty="0"/>
              <a:t>svojom će presudom odlučiti i o žalbi </a:t>
            </a:r>
            <a:endParaRPr lang="hr-HR" sz="2400" b="1" dirty="0" smtClean="0"/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 smtClean="0"/>
              <a:t>Odluka donesena </a:t>
            </a:r>
            <a:r>
              <a:rPr lang="hr-HR" sz="2400" b="1" dirty="0"/>
              <a:t>u upravnom sporu -</a:t>
            </a:r>
            <a:r>
              <a:rPr lang="hr-HR" sz="2400" b="1" dirty="0" smtClean="0"/>
              <a:t> DKOM </a:t>
            </a:r>
            <a:r>
              <a:rPr lang="hr-HR" sz="2400" b="1" dirty="0"/>
              <a:t>će objaviti na svojim internetskim stranicama bez </a:t>
            </a:r>
            <a:r>
              <a:rPr lang="hr-HR" sz="2400" b="1" dirty="0" err="1"/>
              <a:t>anonimizacije</a:t>
            </a:r>
            <a:r>
              <a:rPr lang="hr-HR" sz="2400" b="1" dirty="0"/>
              <a:t>.</a:t>
            </a:r>
          </a:p>
          <a:p>
            <a:pPr marL="0" indent="0" algn="just">
              <a:buNone/>
            </a:pP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xmlns="" val="4035981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NADZOR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 smtClean="0"/>
              <a:t>Nadzor: </a:t>
            </a:r>
          </a:p>
          <a:p>
            <a:endParaRPr lang="hr-HR" sz="2400" b="1" dirty="0"/>
          </a:p>
          <a:p>
            <a:r>
              <a:rPr lang="hr-HR" sz="2400" b="1" dirty="0" smtClean="0"/>
              <a:t>Nad </a:t>
            </a:r>
            <a:r>
              <a:rPr lang="hr-HR" sz="2400" b="1" dirty="0"/>
              <a:t>provedbom ovoga Zakona i njegovih </a:t>
            </a:r>
            <a:r>
              <a:rPr lang="hr-HR" sz="2400" b="1" dirty="0" err="1"/>
              <a:t>podzakonskih</a:t>
            </a:r>
            <a:r>
              <a:rPr lang="hr-HR" sz="2400" b="1" dirty="0"/>
              <a:t> </a:t>
            </a:r>
            <a:r>
              <a:rPr lang="hr-HR" sz="2400" b="1" dirty="0" smtClean="0"/>
              <a:t>propisa.</a:t>
            </a:r>
          </a:p>
          <a:p>
            <a:pPr marL="0" indent="0">
              <a:buNone/>
            </a:pPr>
            <a:endParaRPr lang="hr-HR" sz="2400" b="1" dirty="0"/>
          </a:p>
          <a:p>
            <a:r>
              <a:rPr lang="hr-HR" sz="2400" b="1" dirty="0" smtClean="0"/>
              <a:t> upravni nadzor</a:t>
            </a:r>
          </a:p>
          <a:p>
            <a:pPr marL="0" indent="0">
              <a:buNone/>
            </a:pPr>
            <a:endParaRPr lang="hr-HR" sz="2400" b="1" dirty="0" smtClean="0"/>
          </a:p>
          <a:p>
            <a:r>
              <a:rPr lang="hr-HR" sz="2400" b="1" dirty="0" smtClean="0"/>
              <a:t>Ne zaustavlja tijek postupka javne nabave</a:t>
            </a:r>
            <a:endParaRPr lang="hr-HR" sz="2400" b="1" dirty="0"/>
          </a:p>
          <a:p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88021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UPRAVNI NADZOR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b="1" dirty="0" smtClean="0"/>
              <a:t>Upravni nadzor </a:t>
            </a:r>
            <a:r>
              <a:rPr lang="hr-HR" sz="2400" b="1" dirty="0"/>
              <a:t>provodi središnje tijelo državne uprave za politiku javne nabave u svrhu sprječavanja, otklanjanja i otkrivanja nepravilnosti koje mogu nastati ili su nastale kao posljedica povrede odredbi ovoga Zakona i njegovih </a:t>
            </a:r>
            <a:r>
              <a:rPr lang="hr-HR" sz="2400" b="1" dirty="0" err="1"/>
              <a:t>podzakonskih</a:t>
            </a:r>
            <a:r>
              <a:rPr lang="hr-HR" sz="2400" b="1" dirty="0"/>
              <a:t> </a:t>
            </a:r>
            <a:r>
              <a:rPr lang="hr-HR" sz="2400" b="1" dirty="0" smtClean="0"/>
              <a:t>propisa</a:t>
            </a:r>
          </a:p>
          <a:p>
            <a:pPr marL="0" indent="0" algn="just">
              <a:buNone/>
            </a:pPr>
            <a:endParaRPr lang="hr-HR" sz="2400" b="1" dirty="0" smtClean="0"/>
          </a:p>
          <a:p>
            <a:pPr algn="just"/>
            <a:r>
              <a:rPr lang="hr-HR" sz="2400" b="1" dirty="0" smtClean="0"/>
              <a:t>Nepravilnosti – prekršaji:   optužni prijedlog ili obavijest nadležnom državnom odvjetništvu</a:t>
            </a:r>
          </a:p>
          <a:p>
            <a:pPr marL="0" indent="0" algn="just">
              <a:buNone/>
            </a:pPr>
            <a:endParaRPr lang="hr-HR" sz="2400" b="1" dirty="0" smtClean="0"/>
          </a:p>
          <a:p>
            <a:pPr algn="just"/>
            <a:r>
              <a:rPr lang="hr-HR" sz="2400" b="1" dirty="0" smtClean="0"/>
              <a:t>Druge nepravilnosti:   mišljenje/preporuka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xmlns="" val="1995856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NEPROVOĐENJE NADZORA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/>
              <a:t>Upravni </a:t>
            </a:r>
            <a:r>
              <a:rPr lang="hr-HR" sz="2400" b="1" dirty="0"/>
              <a:t>nadzor neće se provoditi: </a:t>
            </a:r>
            <a:endParaRPr lang="hr-HR" sz="2400" b="1" dirty="0" smtClean="0"/>
          </a:p>
          <a:p>
            <a:pPr marL="0" indent="0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1. ako se utvrdi nenadležnost središnjeg tijela državne uprave nadležnog za politiku javne </a:t>
            </a:r>
            <a:r>
              <a:rPr lang="hr-HR" sz="2400" b="1" dirty="0" smtClean="0"/>
              <a:t>nabave</a:t>
            </a:r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2. ako je istekao rok od tri godine od završetka postupka javne nabave ili sklapanja ugovora bez provedbe </a:t>
            </a:r>
            <a:r>
              <a:rPr lang="hr-HR" sz="2400" b="1" dirty="0" smtClean="0"/>
              <a:t>postupka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xmlns="" val="392630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/>
              <a:t>NADLEŽNOST</a:t>
            </a:r>
            <a:endParaRPr lang="hr-H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/>
              <a:t>Državna komisija za kontrolu postupaka javne nabave</a:t>
            </a:r>
          </a:p>
          <a:p>
            <a:pPr marL="0" indent="0">
              <a:buNone/>
            </a:pPr>
            <a:endParaRPr lang="hr-HR" sz="2400" b="1" dirty="0" smtClean="0"/>
          </a:p>
          <a:p>
            <a:r>
              <a:rPr lang="hr-HR" sz="2400" b="1" dirty="0" smtClean="0"/>
              <a:t>Rješavanje o žalbama: Zakon o javnoj nabavi/obrana i sigurnost</a:t>
            </a:r>
          </a:p>
          <a:p>
            <a:endParaRPr lang="hr-HR" sz="2400" b="1" dirty="0"/>
          </a:p>
          <a:p>
            <a:r>
              <a:rPr lang="hr-HR" sz="2400" b="1" dirty="0" smtClean="0"/>
              <a:t>Žalbeni postupak:</a:t>
            </a:r>
          </a:p>
          <a:p>
            <a:pPr>
              <a:buFontTx/>
              <a:buChar char="-"/>
            </a:pPr>
            <a:r>
              <a:rPr lang="hr-HR" sz="2400" b="1" dirty="0" smtClean="0"/>
              <a:t>vodi se prema odredbama ZJN i Zakona o općem upravnom   </a:t>
            </a:r>
          </a:p>
          <a:p>
            <a:pPr marL="0" indent="0">
              <a:buNone/>
            </a:pPr>
            <a:r>
              <a:rPr lang="hr-HR" sz="2400" b="1" dirty="0" smtClean="0"/>
              <a:t>     postupku</a:t>
            </a:r>
          </a:p>
          <a:p>
            <a:pPr marL="0" indent="0">
              <a:buNone/>
            </a:pPr>
            <a:r>
              <a:rPr lang="hr-HR" sz="2400" b="1" dirty="0" smtClean="0"/>
              <a:t>-    Temelji se na načelima javne nabave i upravnog postupka</a:t>
            </a:r>
          </a:p>
          <a:p>
            <a:pPr marL="0" indent="0">
              <a:buNone/>
            </a:pPr>
            <a:endParaRPr lang="hr-HR" sz="2400" b="1" dirty="0" smtClean="0"/>
          </a:p>
          <a:p>
            <a:pPr marL="0" indent="0">
              <a:buNone/>
            </a:pPr>
            <a:endParaRPr lang="hr-HR" sz="2400" b="1" dirty="0" smtClean="0"/>
          </a:p>
          <a:p>
            <a:pPr marL="0" indent="0">
              <a:buNone/>
            </a:pPr>
            <a:endParaRPr lang="hr-HR" sz="2400" b="1" dirty="0" smtClean="0"/>
          </a:p>
          <a:p>
            <a:pPr marL="0" indent="0">
              <a:buNone/>
            </a:pPr>
            <a:endParaRPr lang="hr-H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752312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NEPROVOĐENJE NADZORA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b="1" dirty="0"/>
              <a:t>3. ako predstavka ili zahtjev ni nakon poziva na dopunu ne sadržava sve podatke potrebne za provedbu nadzora ili ako dopunu podataka nije moguće pribaviti jer se radi o anonimnoj </a:t>
            </a:r>
            <a:r>
              <a:rPr lang="hr-HR" sz="2400" b="1" dirty="0" smtClean="0"/>
              <a:t>predstavci</a:t>
            </a:r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4. ako je u predmetnom postupku javne nabave gospodarski subjekt koji traži provođenje nadzora izjavio žalbu ili je to propustio učiniti u propisanom roku.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05261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PREKRŠAJNE ODREDBE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sz="3400" b="1" dirty="0" smtClean="0"/>
              <a:t>Novčanom </a:t>
            </a:r>
            <a:r>
              <a:rPr lang="hr-HR" sz="3400" b="1" dirty="0"/>
              <a:t>kaznom od 50.000,00 do 1.000.000,00  </a:t>
            </a:r>
            <a:r>
              <a:rPr lang="hr-HR" sz="3400" b="1" dirty="0" smtClean="0"/>
              <a:t>- pravna </a:t>
            </a:r>
            <a:r>
              <a:rPr lang="hr-HR" sz="3400" b="1" dirty="0"/>
              <a:t>osoba </a:t>
            </a:r>
            <a:r>
              <a:rPr lang="hr-HR" sz="3400" b="1" dirty="0" smtClean="0"/>
              <a:t>koja je naručitelj – st. 1. čl. 443. </a:t>
            </a:r>
          </a:p>
          <a:p>
            <a:pPr algn="just"/>
            <a:r>
              <a:rPr lang="hr-HR" sz="3400" b="1" dirty="0"/>
              <a:t>Novčanom kaznom od 10.000,00 do 100.000,00 </a:t>
            </a:r>
            <a:r>
              <a:rPr lang="hr-HR" sz="3400" b="1" dirty="0" smtClean="0"/>
              <a:t>- pravna </a:t>
            </a:r>
            <a:r>
              <a:rPr lang="hr-HR" sz="3400" b="1" dirty="0"/>
              <a:t>osoba koja je </a:t>
            </a:r>
            <a:r>
              <a:rPr lang="hr-HR" sz="3400" b="1" dirty="0" smtClean="0"/>
              <a:t>naručitelj - st</a:t>
            </a:r>
            <a:r>
              <a:rPr lang="hr-HR" sz="3400" b="1" dirty="0"/>
              <a:t>. </a:t>
            </a:r>
            <a:r>
              <a:rPr lang="hr-HR" sz="3400" b="1" dirty="0" smtClean="0"/>
              <a:t>2. </a:t>
            </a:r>
            <a:r>
              <a:rPr lang="hr-HR" sz="3400" b="1" dirty="0"/>
              <a:t>čl. 443. </a:t>
            </a:r>
            <a:endParaRPr lang="hr-HR" sz="3400" b="1" dirty="0" smtClean="0"/>
          </a:p>
          <a:p>
            <a:pPr marL="0" indent="0" algn="just">
              <a:buNone/>
            </a:pPr>
            <a:endParaRPr lang="hr-HR" sz="3400" b="1" dirty="0"/>
          </a:p>
          <a:p>
            <a:pPr algn="just"/>
            <a:r>
              <a:rPr lang="hr-HR" sz="3400" b="1" dirty="0"/>
              <a:t> Novčanom kaznom od 10.000,00 do 50.000,00 kuna kaznit će se odgovorna osoba u pravnoj osobi ili odgovorna osoba u državnom tijelu ili u jedinici lokalne i područne (regionalne) samouprave za prekršaj iz stavka 1. </a:t>
            </a:r>
            <a:r>
              <a:rPr lang="hr-HR" sz="3400" b="1" dirty="0" smtClean="0"/>
              <a:t>čl. 443.</a:t>
            </a:r>
            <a:endParaRPr lang="hr-HR" sz="3400" b="1" dirty="0"/>
          </a:p>
          <a:p>
            <a:pPr algn="just"/>
            <a:r>
              <a:rPr lang="hr-HR" sz="3400" b="1" dirty="0"/>
              <a:t>Novčanom kaznom od 5000,00 do 20.000,00 kuna kaznit će se odgovorna osoba u pravnoj osobi ili odgovorna osoba u državnom tijelu ili u jedinici lokalne i područne (regionalne) samouprave za prekršaj iz stavka 2. </a:t>
            </a:r>
            <a:r>
              <a:rPr lang="hr-HR" sz="3400" b="1" dirty="0" smtClean="0"/>
              <a:t>čl. 443.</a:t>
            </a:r>
            <a:endParaRPr lang="hr-HR" sz="3400" b="1" dirty="0"/>
          </a:p>
          <a:p>
            <a:pPr algn="just"/>
            <a:endParaRPr lang="hr-HR" sz="2600" dirty="0" smtClean="0"/>
          </a:p>
          <a:p>
            <a:pPr marL="0" indent="0" algn="just">
              <a:buNone/>
            </a:pPr>
            <a:endParaRPr lang="hr-HR" sz="2600" dirty="0" smtClean="0"/>
          </a:p>
          <a:p>
            <a:pPr marL="0" indent="0" algn="just">
              <a:buNone/>
            </a:pPr>
            <a:r>
              <a:rPr lang="hr-HR" sz="2600" dirty="0" smtClean="0"/>
              <a:t> </a:t>
            </a:r>
            <a:br>
              <a:rPr lang="hr-HR" sz="2600" dirty="0" smtClean="0"/>
            </a:br>
            <a:r>
              <a:rPr lang="en-US" sz="2600" dirty="0" smtClean="0"/>
              <a:t> </a:t>
            </a:r>
            <a:endParaRPr lang="hr-HR" sz="2600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28368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PREKRŠAJNE </a:t>
            </a:r>
            <a:r>
              <a:rPr lang="hr-HR" b="1" dirty="0" smtClean="0"/>
              <a:t>ODREDBE – st. 1. čl. 443.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lvl="0" algn="just"/>
            <a:r>
              <a:rPr lang="hr-HR" sz="2400" b="1" dirty="0"/>
              <a:t>ako nabavi robu, radove ili usluge bez provođenja postupka javne nabave propisanog </a:t>
            </a:r>
            <a:r>
              <a:rPr lang="hr-HR" sz="2400" b="1" dirty="0" smtClean="0"/>
              <a:t>Zakonom</a:t>
            </a:r>
            <a:r>
              <a:rPr lang="hr-HR" sz="2400" b="1" dirty="0"/>
              <a:t>, osim u slučajevima kada je to Zakonom dopušteno </a:t>
            </a:r>
          </a:p>
          <a:p>
            <a:pPr lvl="0" algn="just"/>
            <a:r>
              <a:rPr lang="hr-HR" sz="2400" b="1" dirty="0"/>
              <a:t>ako dijeli nabavu s namjerom izbjegavanja </a:t>
            </a:r>
            <a:r>
              <a:rPr lang="hr-HR" sz="2400" b="1" dirty="0" smtClean="0"/>
              <a:t>primjene </a:t>
            </a:r>
            <a:r>
              <a:rPr lang="hr-HR" sz="2400" b="1" dirty="0"/>
              <a:t>Zakona ili primjene odredba o nabavi male ili velike vrijednosti </a:t>
            </a:r>
          </a:p>
          <a:p>
            <a:pPr lvl="0" algn="just"/>
            <a:r>
              <a:rPr lang="hr-HR" sz="2400" b="1" dirty="0"/>
              <a:t>ako ne osigura primjenu odredbi </a:t>
            </a:r>
            <a:r>
              <a:rPr lang="hr-HR" sz="2400" b="1" dirty="0" smtClean="0"/>
              <a:t>Zakona </a:t>
            </a:r>
            <a:r>
              <a:rPr lang="hr-HR" sz="2400" b="1" dirty="0"/>
              <a:t>kod ugovora za nabavu radova ili usluga koje subvencionira ili sufinancira s više od 50 % </a:t>
            </a:r>
          </a:p>
          <a:p>
            <a:pPr lvl="0" algn="just"/>
            <a:r>
              <a:rPr lang="hr-HR" sz="2400" b="1" dirty="0"/>
              <a:t>ako nabavi robu, radove ili usluge bez provođenja postupka javne nabave propisanog propisom kojim se uređuje javna nabava za potrebe obrane i sigurnosti, osim u slučajevima kada je to Zakonom dopušteno </a:t>
            </a:r>
          </a:p>
          <a:p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xmlns="" val="3338035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PREKRŠAJNE </a:t>
            </a:r>
            <a:r>
              <a:rPr lang="hr-HR" b="1" dirty="0" smtClean="0"/>
              <a:t>ODREDBE - </a:t>
            </a:r>
            <a:r>
              <a:rPr lang="hr-HR" b="1" dirty="0"/>
              <a:t>st. 1. čl. 443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>
            <a:noAutofit/>
          </a:bodyPr>
          <a:lstStyle/>
          <a:p>
            <a:pPr lvl="0" algn="just"/>
            <a:r>
              <a:rPr lang="hr-HR" sz="2400" b="1" dirty="0"/>
              <a:t>ako nabavi robu, radove ili usluge primjenom natjecateljskog postupka uz pregovore, a nisu bili ispunjeni Zakonom propisani uvjeti za primjenu tog </a:t>
            </a:r>
            <a:r>
              <a:rPr lang="hr-HR" sz="2400" b="1" dirty="0" smtClean="0"/>
              <a:t>postupka </a:t>
            </a:r>
          </a:p>
          <a:p>
            <a:pPr marL="0" lvl="0" indent="0" algn="just">
              <a:buNone/>
            </a:pPr>
            <a:endParaRPr lang="hr-HR" sz="2400" b="1" dirty="0"/>
          </a:p>
          <a:p>
            <a:pPr lvl="0" algn="just"/>
            <a:r>
              <a:rPr lang="hr-HR" sz="2400" b="1" dirty="0"/>
              <a:t>ako nabavi robu, radove ili usluge primjenom natjecateljskog </a:t>
            </a:r>
            <a:r>
              <a:rPr lang="hr-HR" sz="2400" b="1" dirty="0" smtClean="0"/>
              <a:t>dijaloga</a:t>
            </a:r>
            <a:r>
              <a:rPr lang="hr-HR" sz="2400" b="1" dirty="0"/>
              <a:t> </a:t>
            </a:r>
            <a:r>
              <a:rPr lang="hr-HR" sz="2400" b="1" dirty="0" smtClean="0"/>
              <a:t>….</a:t>
            </a:r>
            <a:endParaRPr lang="hr-HR" sz="2400" b="1" dirty="0"/>
          </a:p>
          <a:p>
            <a:pPr lvl="0" algn="just"/>
            <a:r>
              <a:rPr lang="hr-HR" sz="2400" b="1" dirty="0"/>
              <a:t>ako nabavi robu, radove ili usluge primjenom pregovaračkog postupka bez prethodne objave poziva na </a:t>
            </a:r>
            <a:r>
              <a:rPr lang="hr-HR" sz="2400" b="1" dirty="0" smtClean="0"/>
              <a:t>nadmetanje…</a:t>
            </a:r>
          </a:p>
          <a:p>
            <a:pPr lvl="0" algn="just"/>
            <a:endParaRPr lang="hr-HR" sz="2400" b="1" dirty="0"/>
          </a:p>
          <a:p>
            <a:pPr lvl="0" algn="just"/>
            <a:r>
              <a:rPr lang="hr-HR" sz="2400" b="1" dirty="0"/>
              <a:t>ako sklopi ugovor o javnoj nabavi ili okvirni sporazum s ponuditeljem kojeg je obvezno morao isključiti iz postupka javne nabave, osim u slučajevima kada je to Zakonom dopušteno 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3619181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PREKRŠAJNE </a:t>
            </a:r>
            <a:r>
              <a:rPr lang="hr-HR" b="1" dirty="0" smtClean="0"/>
              <a:t>ODREDBE</a:t>
            </a:r>
            <a:r>
              <a:rPr lang="hr-HR" b="1" dirty="0"/>
              <a:t> </a:t>
            </a:r>
            <a:r>
              <a:rPr lang="hr-HR" b="1" dirty="0" smtClean="0"/>
              <a:t>- st</a:t>
            </a:r>
            <a:r>
              <a:rPr lang="hr-HR" b="1" dirty="0"/>
              <a:t>. 1. čl. 443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lvl="0" algn="just"/>
            <a:r>
              <a:rPr lang="hr-HR" sz="2400" b="1" dirty="0"/>
              <a:t>ako sklopi ugovor o javnoj nabavi ili okvirni sporazum koji nije u skladu s uvjetima određenima u dokumentaciji o nabavi i odabranom ponudom </a:t>
            </a:r>
          </a:p>
          <a:p>
            <a:pPr lvl="0" algn="just"/>
            <a:r>
              <a:rPr lang="hr-HR" sz="2400" b="1" dirty="0"/>
              <a:t>ako ugovor o javnoj nabavi ili okvirni sporazum mijenja tijekom njegova trajanja u suprotnosti s odredbama ovoga Zakona </a:t>
            </a:r>
          </a:p>
          <a:p>
            <a:pPr lvl="0" algn="just"/>
            <a:r>
              <a:rPr lang="hr-HR" sz="2400" b="1" dirty="0"/>
              <a:t>ako ne poštuje izvršnu odluku </a:t>
            </a:r>
            <a:r>
              <a:rPr lang="hr-HR" sz="2400" b="1" dirty="0" smtClean="0"/>
              <a:t>DKOM-a</a:t>
            </a:r>
          </a:p>
          <a:p>
            <a:pPr marL="0" lvl="0" indent="0" algn="just">
              <a:buNone/>
            </a:pPr>
            <a:endParaRPr lang="hr-HR" sz="2400" b="1" dirty="0"/>
          </a:p>
          <a:p>
            <a:pPr lvl="0" algn="just"/>
            <a:r>
              <a:rPr lang="hr-HR" sz="2400" b="1" dirty="0"/>
              <a:t>ako po zahtjevu središnjeg tijela državne uprave nadležnog za politiku javne nabave, </a:t>
            </a:r>
            <a:r>
              <a:rPr lang="hr-HR" sz="2400" b="1" dirty="0" smtClean="0"/>
              <a:t>DKOM-a </a:t>
            </a:r>
            <a:r>
              <a:rPr lang="hr-HR" sz="2400" b="1" dirty="0"/>
              <a:t>ili Europske komisije u ostavljenome roku ne dostavi cjelokupnu dokumentaciju u vezi s nabavom robe, radova ili usluga </a:t>
            </a:r>
          </a:p>
          <a:p>
            <a:pPr algn="just"/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xmlns="" val="1325038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PREKRŠAJNE ODREDBE - st. </a:t>
            </a:r>
            <a:r>
              <a:rPr lang="hr-HR" b="1" dirty="0" smtClean="0"/>
              <a:t>2. </a:t>
            </a:r>
            <a:r>
              <a:rPr lang="hr-HR" b="1" dirty="0"/>
              <a:t>čl. 443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hr-HR" sz="3400" b="1" dirty="0"/>
              <a:t>ako ne objavi opći akt za jednostavnu nabavu te sve njegove kasnije promjene na internetskim stranicama </a:t>
            </a:r>
          </a:p>
          <a:p>
            <a:pPr lvl="0" algn="just"/>
            <a:r>
              <a:rPr lang="hr-HR" sz="3400" b="1" dirty="0"/>
              <a:t>ako ne objavi plan nabave ili registar ugovora te sve njihove kasnije promjene na internetskim stranicama </a:t>
            </a:r>
            <a:endParaRPr lang="hr-HR" sz="3400" b="1" dirty="0" smtClean="0"/>
          </a:p>
          <a:p>
            <a:pPr marL="0" lvl="0" indent="0" algn="just">
              <a:buNone/>
            </a:pPr>
            <a:endParaRPr lang="hr-HR" sz="3400" b="1" dirty="0"/>
          </a:p>
          <a:p>
            <a:pPr lvl="0" algn="just"/>
            <a:r>
              <a:rPr lang="hr-HR" sz="3400" b="1" dirty="0"/>
              <a:t>ako najmanje jedan član stručnog povjerenstva za javnu nabavu ne posjeduje važeći certifikat u području javne nabave </a:t>
            </a:r>
            <a:endParaRPr lang="hr-HR" sz="3400" b="1" dirty="0" smtClean="0"/>
          </a:p>
          <a:p>
            <a:pPr marL="0" lvl="0" indent="0" algn="just">
              <a:buNone/>
            </a:pPr>
            <a:endParaRPr lang="hr-HR" sz="3400" b="1" dirty="0"/>
          </a:p>
          <a:p>
            <a:pPr lvl="0" algn="just"/>
            <a:r>
              <a:rPr lang="hr-HR" sz="3400" b="1" dirty="0"/>
              <a:t>ako u zakonskom roku ne pošalje na objavu obavijest o dodjeli ugovora </a:t>
            </a:r>
          </a:p>
          <a:p>
            <a:pPr lvl="0" algn="just"/>
            <a:r>
              <a:rPr lang="hr-HR" sz="3400" b="1" dirty="0"/>
              <a:t>ako ne donese odluku o odabiru u propisanom </a:t>
            </a:r>
            <a:r>
              <a:rPr lang="hr-HR" sz="3400" b="1" dirty="0" smtClean="0"/>
              <a:t>roku</a:t>
            </a:r>
            <a:endParaRPr lang="hr-HR" sz="34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8049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PREKRŠAJNE </a:t>
            </a:r>
            <a:r>
              <a:rPr lang="hr-HR" b="1" dirty="0" smtClean="0"/>
              <a:t>ODREDBE</a:t>
            </a:r>
            <a:r>
              <a:rPr lang="hr-HR" b="1" dirty="0"/>
              <a:t>PREKRŠAJNE ODREDBE - st. </a:t>
            </a:r>
            <a:r>
              <a:rPr lang="hr-HR" b="1" dirty="0" smtClean="0"/>
              <a:t>2. </a:t>
            </a:r>
            <a:r>
              <a:rPr lang="hr-HR" b="1" dirty="0"/>
              <a:t>čl. 443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hr-HR" sz="2400" b="1" dirty="0"/>
              <a:t>ako ne donese odluku o poništenju u propisanom </a:t>
            </a:r>
            <a:r>
              <a:rPr lang="hr-HR" sz="2400" b="1" dirty="0" smtClean="0"/>
              <a:t>roku</a:t>
            </a:r>
            <a:endParaRPr lang="hr-HR" sz="2400" b="1" dirty="0"/>
          </a:p>
          <a:p>
            <a:pPr lvl="0" algn="just"/>
            <a:r>
              <a:rPr lang="hr-HR" sz="2400" b="1" dirty="0"/>
              <a:t>ako ne donese odluku o nedopustivosti sudjelovanja u propisanom roku </a:t>
            </a:r>
            <a:endParaRPr lang="hr-HR" sz="2400" b="1" dirty="0" smtClean="0"/>
          </a:p>
          <a:p>
            <a:pPr marL="0" lvl="0" indent="0" algn="just">
              <a:buNone/>
            </a:pPr>
            <a:endParaRPr lang="hr-HR" sz="2400" b="1" dirty="0"/>
          </a:p>
          <a:p>
            <a:pPr lvl="0" algn="just"/>
            <a:r>
              <a:rPr lang="hr-HR" sz="2400" b="1" dirty="0"/>
              <a:t>ako u zakonskom roku ne sklopi ugovor o javnoj nabavi ili okvirni sporazum u pisanom obliku </a:t>
            </a:r>
            <a:endParaRPr lang="hr-HR" sz="2400" b="1" dirty="0" smtClean="0"/>
          </a:p>
          <a:p>
            <a:pPr marL="0" lvl="0" indent="0" algn="just">
              <a:buNone/>
            </a:pPr>
            <a:endParaRPr lang="hr-HR" sz="2400" b="1" dirty="0"/>
          </a:p>
          <a:p>
            <a:pPr lvl="0" algn="just"/>
            <a:r>
              <a:rPr lang="hr-HR" sz="2400" b="1" dirty="0"/>
              <a:t>ako u zakonskom roku ne pošalje na objavu obavijest o izmjeni ugovora tijekom njegova trajanja </a:t>
            </a:r>
          </a:p>
          <a:p>
            <a:pPr lvl="0" algn="just"/>
            <a:r>
              <a:rPr lang="hr-HR" sz="2400" b="1" dirty="0"/>
              <a:t>ako u zakonskom roku ne pošalje na objavu obavijest o dodjeli ugovora za društvene i druge posebne us</a:t>
            </a:r>
            <a:r>
              <a:rPr lang="hr-HR" sz="2400" dirty="0"/>
              <a:t>luge </a:t>
            </a:r>
          </a:p>
        </p:txBody>
      </p:sp>
    </p:spTree>
    <p:extLst>
      <p:ext uri="{BB962C8B-B14F-4D97-AF65-F5344CB8AC3E}">
        <p14:creationId xmlns:p14="http://schemas.microsoft.com/office/powerpoint/2010/main" xmlns="" val="10417846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PREKRŠAJNE ODREDBE - st. </a:t>
            </a:r>
            <a:r>
              <a:rPr lang="hr-HR" b="1" dirty="0" smtClean="0"/>
              <a:t>2. </a:t>
            </a:r>
            <a:r>
              <a:rPr lang="hr-HR" b="1" dirty="0"/>
              <a:t>čl. 443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lvl="0"/>
            <a:r>
              <a:rPr lang="hr-HR" sz="2400" b="1" dirty="0"/>
              <a:t>ako u zakonskom roku ne pošalje na objavu obavijest o rezultatima projektnog natječaja </a:t>
            </a:r>
            <a:endParaRPr lang="hr-HR" sz="2400" b="1" dirty="0" smtClean="0"/>
          </a:p>
          <a:p>
            <a:pPr marL="0" lvl="0" indent="0">
              <a:buNone/>
            </a:pPr>
            <a:endParaRPr lang="hr-HR" sz="2400" b="1" dirty="0"/>
          </a:p>
          <a:p>
            <a:pPr lvl="0"/>
            <a:r>
              <a:rPr lang="hr-HR" sz="2400" b="1" dirty="0"/>
              <a:t>ako u zakonskom roku ne izradi statističko izvješće o javnoj nabavi za prethodnu godinu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635509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420889"/>
            <a:ext cx="7772400" cy="1368151"/>
          </a:xfrm>
        </p:spPr>
        <p:txBody>
          <a:bodyPr/>
          <a:lstStyle/>
          <a:p>
            <a: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53388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b="1" dirty="0" smtClean="0"/>
              <a:t>ODLUČIVANJE U ŽALBENOM POSTUPKU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/>
              <a:t>O zakonitosti:</a:t>
            </a:r>
          </a:p>
          <a:p>
            <a:pPr>
              <a:buFontTx/>
              <a:buChar char="-"/>
            </a:pPr>
            <a:r>
              <a:rPr lang="hr-HR" sz="2400" b="1" dirty="0" smtClean="0"/>
              <a:t>Postupaka</a:t>
            </a:r>
          </a:p>
          <a:p>
            <a:pPr>
              <a:buFontTx/>
              <a:buChar char="-"/>
            </a:pPr>
            <a:r>
              <a:rPr lang="hr-HR" sz="2400" b="1" dirty="0" smtClean="0"/>
              <a:t>Radnji</a:t>
            </a:r>
          </a:p>
          <a:p>
            <a:pPr>
              <a:buFontTx/>
              <a:buChar char="-"/>
            </a:pPr>
            <a:r>
              <a:rPr lang="hr-HR" sz="2400" b="1" dirty="0" smtClean="0"/>
              <a:t>Propuštanja radnji</a:t>
            </a:r>
          </a:p>
          <a:p>
            <a:pPr>
              <a:buFontTx/>
              <a:buChar char="-"/>
            </a:pPr>
            <a:r>
              <a:rPr lang="hr-HR" sz="2400" b="1" dirty="0" smtClean="0"/>
              <a:t>Odluka</a:t>
            </a:r>
          </a:p>
          <a:p>
            <a:pPr>
              <a:buFontTx/>
              <a:buChar char="-"/>
            </a:pPr>
            <a:r>
              <a:rPr lang="hr-HR" sz="2400" b="1" dirty="0" smtClean="0"/>
              <a:t>Ugovora o javnoj nabavi i OS sklopljenih bez provedbe postupaka javne nabave</a:t>
            </a:r>
          </a:p>
          <a:p>
            <a:pPr marL="0" indent="0">
              <a:buNone/>
            </a:pPr>
            <a:endParaRPr lang="hr-HR" sz="2400" b="1" dirty="0" smtClean="0"/>
          </a:p>
          <a:p>
            <a:r>
              <a:rPr lang="hr-HR" sz="2400" b="1" dirty="0" smtClean="0"/>
              <a:t>Zabranjeni su dogovori stranaka – utječu ili bi mogli utjecati na ishod žalbenog postupka – </a:t>
            </a:r>
            <a:r>
              <a:rPr lang="hr-HR" sz="2400" b="1" dirty="0" err="1" smtClean="0"/>
              <a:t>ništetan</a:t>
            </a:r>
            <a:r>
              <a:rPr lang="hr-HR" sz="2400" b="1" dirty="0" smtClean="0"/>
              <a:t> sporazum</a:t>
            </a:r>
          </a:p>
        </p:txBody>
      </p:sp>
    </p:spTree>
    <p:extLst>
      <p:ext uri="{BB962C8B-B14F-4D97-AF65-F5344CB8AC3E}">
        <p14:creationId xmlns:p14="http://schemas.microsoft.com/office/powerpoint/2010/main" xmlns="" val="39094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PRAVO NA ŽALBU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HR" sz="2600" b="1" dirty="0" smtClean="0"/>
              <a:t>Gospodarski subjekt</a:t>
            </a:r>
          </a:p>
          <a:p>
            <a:pPr algn="just"/>
            <a:r>
              <a:rPr lang="hr-HR" sz="2600" b="1" dirty="0" smtClean="0"/>
              <a:t>koji </a:t>
            </a:r>
            <a:r>
              <a:rPr lang="hr-HR" sz="2600" b="1" dirty="0"/>
              <a:t>ima ili je </a:t>
            </a:r>
            <a:r>
              <a:rPr lang="hr-HR" sz="2600" b="1" dirty="0" smtClean="0"/>
              <a:t>imao </a:t>
            </a:r>
            <a:r>
              <a:rPr lang="hr-HR" sz="2600" b="1" dirty="0"/>
              <a:t>pravni interes  za dobivanje određenog ugovora o javnoj nabavi, okvirnog sporazuma, dinamičkog sustava nabave ili projektnog natječaja </a:t>
            </a:r>
            <a:endParaRPr lang="hr-HR" sz="2600" b="1" dirty="0" smtClean="0"/>
          </a:p>
          <a:p>
            <a:pPr algn="just"/>
            <a:r>
              <a:rPr lang="hr-HR" sz="2600" b="1" dirty="0" smtClean="0"/>
              <a:t>i koji </a:t>
            </a:r>
            <a:r>
              <a:rPr lang="hr-HR" sz="2600" b="1" dirty="0"/>
              <a:t>je </a:t>
            </a:r>
            <a:r>
              <a:rPr lang="hr-HR" sz="2600" b="1" dirty="0" smtClean="0"/>
              <a:t>pretrpio </a:t>
            </a:r>
            <a:r>
              <a:rPr lang="hr-HR" sz="2600" b="1" dirty="0"/>
              <a:t>ili bi </a:t>
            </a:r>
            <a:r>
              <a:rPr lang="hr-HR" sz="2600" b="1" dirty="0" smtClean="0"/>
              <a:t>mogao </a:t>
            </a:r>
            <a:r>
              <a:rPr lang="hr-HR" sz="2600" b="1" dirty="0"/>
              <a:t>pretrpjeti štetu od navodnoga kršenja subjektivnih prava</a:t>
            </a:r>
            <a:r>
              <a:rPr lang="hr-HR" sz="2600" b="1" dirty="0" smtClean="0"/>
              <a:t>.</a:t>
            </a:r>
          </a:p>
          <a:p>
            <a:pPr marL="0" indent="0" algn="just">
              <a:buNone/>
            </a:pPr>
            <a:endParaRPr lang="hr-HR" sz="2600" b="1" dirty="0" smtClean="0"/>
          </a:p>
          <a:p>
            <a:pPr marL="0" lvl="0" indent="0" algn="just">
              <a:buNone/>
            </a:pPr>
            <a:r>
              <a:rPr lang="hr-HR" sz="2600" b="1" i="1" dirty="0" smtClean="0"/>
              <a:t>GS - fizička </a:t>
            </a:r>
            <a:r>
              <a:rPr lang="hr-HR" sz="2600" b="1" i="1" dirty="0"/>
              <a:t>ili pravna osoba, uključujući podružnicu, ili javno tijelo ili zajednica tih osoba ili tijela, uključujući svako njihovo privremeno udruženje, </a:t>
            </a:r>
            <a:endParaRPr lang="hr-HR" sz="2600" b="1" i="1" dirty="0" smtClean="0"/>
          </a:p>
          <a:p>
            <a:pPr marL="0" lvl="0" indent="0" algn="just">
              <a:buNone/>
            </a:pPr>
            <a:r>
              <a:rPr lang="hr-HR" sz="2600" b="1" i="1" dirty="0" smtClean="0"/>
              <a:t>koja </a:t>
            </a:r>
            <a:r>
              <a:rPr lang="hr-HR" sz="2600" b="1" i="1" dirty="0"/>
              <a:t>na tržištu nudi izvođenje radova ili posla, isporuku robe ili pružanje usluga</a:t>
            </a:r>
          </a:p>
          <a:p>
            <a:pPr marL="0" indent="0" algn="just">
              <a:buNone/>
            </a:pPr>
            <a:endParaRPr lang="hr-HR" sz="2600" b="1" dirty="0"/>
          </a:p>
          <a:p>
            <a:pPr algn="just"/>
            <a:r>
              <a:rPr lang="hr-HR" sz="2600" b="1" dirty="0" smtClean="0"/>
              <a:t>središnje </a:t>
            </a:r>
            <a:r>
              <a:rPr lang="hr-HR" sz="2600" b="1" dirty="0"/>
              <a:t>tijelo državne uprave </a:t>
            </a:r>
            <a:r>
              <a:rPr lang="hr-HR" sz="2600" b="1" dirty="0" smtClean="0"/>
              <a:t>nadležno za </a:t>
            </a:r>
            <a:r>
              <a:rPr lang="hr-HR" sz="2600" b="1" dirty="0"/>
              <a:t>politiku javne nabave </a:t>
            </a:r>
          </a:p>
          <a:p>
            <a:pPr algn="just"/>
            <a:r>
              <a:rPr lang="hr-HR" sz="2600" b="1" dirty="0" smtClean="0"/>
              <a:t>nadležno </a:t>
            </a:r>
            <a:r>
              <a:rPr lang="hr-HR" sz="2600" b="1" dirty="0"/>
              <a:t>državno odvjetništvo.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253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POSTUPANJE DKOM-a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 algn="just"/>
            <a:r>
              <a:rPr lang="hr-HR" sz="2000" dirty="0" smtClean="0"/>
              <a:t> </a:t>
            </a:r>
            <a:r>
              <a:rPr lang="hr-HR" sz="2400" b="1" dirty="0"/>
              <a:t>u granicama žalbenih navoda, </a:t>
            </a:r>
          </a:p>
          <a:p>
            <a:pPr algn="just"/>
            <a:r>
              <a:rPr lang="hr-HR" sz="2400" b="1" dirty="0" smtClean="0"/>
              <a:t>a </a:t>
            </a:r>
            <a:r>
              <a:rPr lang="hr-HR" sz="2400" b="1" dirty="0"/>
              <a:t>po službenoj dužnosti pazi na </a:t>
            </a:r>
            <a:r>
              <a:rPr lang="hr-HR" sz="2400" b="1" dirty="0" err="1" smtClean="0"/>
              <a:t>postupovne</a:t>
            </a:r>
            <a:r>
              <a:rPr lang="hr-HR" sz="2400" b="1" dirty="0" smtClean="0"/>
              <a:t> pretpostavke i osobito </a:t>
            </a:r>
            <a:r>
              <a:rPr lang="hr-HR" sz="2400" b="1" dirty="0"/>
              <a:t>bitne </a:t>
            </a:r>
            <a:r>
              <a:rPr lang="hr-HR" sz="2400" b="1" dirty="0" smtClean="0"/>
              <a:t>povrede:</a:t>
            </a:r>
          </a:p>
          <a:p>
            <a:pPr algn="just"/>
            <a:r>
              <a:rPr lang="hr-HR" sz="2400" b="1" dirty="0"/>
              <a:t>1. određivanje kraćeg roka za dostavu ponuda ili zahtjeva za sudjelovanje od minimalnog roka propisanog </a:t>
            </a:r>
            <a:r>
              <a:rPr lang="hr-HR" sz="2400" b="1" dirty="0" smtClean="0"/>
              <a:t>Zakonom</a:t>
            </a:r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2. ispravak obavijesti nije poslan na objavu, a postojala je obveza sukladno odredbama </a:t>
            </a:r>
            <a:r>
              <a:rPr lang="hr-HR" sz="2400" b="1" dirty="0" smtClean="0"/>
              <a:t>Zakona</a:t>
            </a:r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3. rok za dostavu ponuda ili zahtjeva za sudjelovanje nije produljen, a postojala je obveza sukladno odredbama </a:t>
            </a:r>
            <a:r>
              <a:rPr lang="hr-HR" sz="2400" b="1" dirty="0" smtClean="0"/>
              <a:t> </a:t>
            </a:r>
            <a:r>
              <a:rPr lang="hr-HR" sz="2400" b="1" dirty="0"/>
              <a:t>Zakona</a:t>
            </a:r>
          </a:p>
          <a:p>
            <a:pPr marL="0" indent="0" algn="just">
              <a:buNone/>
            </a:pPr>
            <a:endParaRPr lang="hr-HR" sz="2400" dirty="0"/>
          </a:p>
          <a:p>
            <a:pPr marL="457200" indent="-457200" algn="just">
              <a:buAutoNum type="arabicPeriod"/>
            </a:pPr>
            <a:endParaRPr lang="hr-HR" sz="2400" dirty="0"/>
          </a:p>
          <a:p>
            <a:pPr marL="0" indent="0" algn="just">
              <a:buNone/>
            </a:pPr>
            <a:endParaRPr lang="hr-HR" sz="2400" dirty="0"/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xmlns="" val="1160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BITNE POVREDE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b="1" dirty="0"/>
              <a:t>4. nema kriterija za odabir ponude ili ponderi nisu određeni sukladno članku 286. </a:t>
            </a:r>
            <a:r>
              <a:rPr lang="hr-HR" sz="2400" b="1" dirty="0" smtClean="0"/>
              <a:t>Zakona </a:t>
            </a:r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5. natjecatelj ili ponuditelj je morao biti isključen iz postupka javne nabave jer postoje obvezne osnove za njegovo </a:t>
            </a:r>
            <a:r>
              <a:rPr lang="hr-HR" sz="2400" b="1" dirty="0" smtClean="0"/>
              <a:t>isključenje</a:t>
            </a:r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6. nakon isteka roka za dostavu ponuda u otvorenom ili ograničenom postupku naručitelj je vodio pregovore ili je ponuditelj izmijenio svoju ponudu suprotno odredbama </a:t>
            </a:r>
            <a:r>
              <a:rPr lang="hr-HR" sz="2400" b="1" dirty="0" smtClean="0"/>
              <a:t>Zakona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xmlns="" val="88462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BITNE POVREDE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sz="2400" b="1" dirty="0"/>
              <a:t>7. kriteriji za odabir gospodarskog subjekta nisu određeni sukladno člancima 256. – 259. ovoga Zakona </a:t>
            </a:r>
            <a:endParaRPr lang="hr-HR" sz="2400" b="1" dirty="0" smtClean="0"/>
          </a:p>
          <a:p>
            <a:pPr marL="0" indent="0" algn="just">
              <a:buNone/>
            </a:pPr>
            <a:endParaRPr lang="hr-HR" sz="2400" b="1" dirty="0"/>
          </a:p>
          <a:p>
            <a:pPr algn="just"/>
            <a:r>
              <a:rPr lang="hr-HR" sz="2400" b="1" dirty="0"/>
              <a:t>8. naručitelj nije primijenio ili je nepravilno primijenio koju odredbu izvora prava, što je bilo od utjecaja na zakonitost postupka, a za koju žalitelj nije znao niti mogao znati u trenutku izjavljivanja žalbe.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66993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IZJAVLJIVANJE ŽALBE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sz="2800" b="1" dirty="0" smtClean="0"/>
              <a:t>U </a:t>
            </a:r>
            <a:r>
              <a:rPr lang="hr-HR" sz="2800" b="1" dirty="0"/>
              <a:t>otvorenom </a:t>
            </a:r>
            <a:r>
              <a:rPr lang="hr-HR" sz="2800" b="1" dirty="0" smtClean="0"/>
              <a:t>postupku,</a:t>
            </a:r>
          </a:p>
          <a:p>
            <a:pPr algn="just"/>
            <a:r>
              <a:rPr lang="hr-HR" sz="2800" b="1" dirty="0" smtClean="0"/>
              <a:t> </a:t>
            </a:r>
            <a:r>
              <a:rPr lang="hr-HR" sz="2800" b="1" dirty="0"/>
              <a:t>ograničenom postupku, uključujući dinamički sustav nabave, natjecateljskom postupku uz pregovore, pregovaračkom postupku s </a:t>
            </a:r>
            <a:r>
              <a:rPr lang="hr-HR" sz="2800" b="1" dirty="0" smtClean="0"/>
              <a:t>prethodnom objavom poziva na nadmetanje…</a:t>
            </a:r>
          </a:p>
          <a:p>
            <a:pPr marL="0" indent="0" algn="just">
              <a:buNone/>
            </a:pPr>
            <a:endParaRPr lang="hr-HR" sz="2800" b="1" dirty="0" smtClean="0"/>
          </a:p>
          <a:p>
            <a:pPr algn="just"/>
            <a:r>
              <a:rPr lang="hr-HR" sz="2800" b="1" dirty="0"/>
              <a:t>žalba se izjavljuje </a:t>
            </a:r>
          </a:p>
          <a:p>
            <a:pPr algn="just"/>
            <a:r>
              <a:rPr lang="hr-HR" sz="2800" b="1" dirty="0" smtClean="0"/>
              <a:t>u </a:t>
            </a:r>
            <a:r>
              <a:rPr lang="hr-HR" sz="2800" b="1" dirty="0"/>
              <a:t>roku deset dana </a:t>
            </a:r>
            <a:r>
              <a:rPr lang="hr-HR" sz="2800" b="1" dirty="0" smtClean="0"/>
              <a:t>od …</a:t>
            </a:r>
          </a:p>
          <a:p>
            <a:pPr marL="0" indent="0" algn="just">
              <a:buNone/>
            </a:pPr>
            <a:r>
              <a:rPr lang="hr-HR" sz="2800" b="1" dirty="0" smtClean="0"/>
              <a:t>    - velika </a:t>
            </a:r>
            <a:r>
              <a:rPr lang="hr-HR" sz="2800" b="1" dirty="0"/>
              <a:t>i mala vrijednost  </a:t>
            </a:r>
            <a:endParaRPr lang="hr-HR" sz="2800" b="1" dirty="0" smtClean="0"/>
          </a:p>
          <a:p>
            <a:pPr marL="0" indent="0" algn="just">
              <a:buNone/>
            </a:pPr>
            <a:endParaRPr lang="hr-HR" sz="2800" b="1" dirty="0" smtClean="0"/>
          </a:p>
          <a:p>
            <a:pPr algn="just"/>
            <a:r>
              <a:rPr lang="hr-HR" sz="2800" b="1" dirty="0" smtClean="0"/>
              <a:t>Žalitelj </a:t>
            </a:r>
            <a:r>
              <a:rPr lang="hr-HR" sz="2800" b="1" dirty="0"/>
              <a:t>koji je propustio izjaviti žalbu u određenoj fazi </a:t>
            </a:r>
            <a:r>
              <a:rPr lang="hr-HR" sz="2800" b="1" dirty="0" smtClean="0"/>
              <a:t>postupka </a:t>
            </a:r>
            <a:r>
              <a:rPr lang="hr-HR" sz="2800" b="1" dirty="0"/>
              <a:t>javne nabave </a:t>
            </a:r>
            <a:r>
              <a:rPr lang="hr-HR" sz="2800" b="1" dirty="0" smtClean="0"/>
              <a:t>- nema </a:t>
            </a:r>
            <a:r>
              <a:rPr lang="hr-HR" sz="2800" b="1" dirty="0"/>
              <a:t>pravo na žalbu u kasnijoj fazi </a:t>
            </a:r>
            <a:r>
              <a:rPr lang="hr-HR" sz="2800" b="1" dirty="0" smtClean="0"/>
              <a:t>za prethodnu fazu</a:t>
            </a:r>
          </a:p>
          <a:p>
            <a:pPr marL="0" indent="0">
              <a:buNone/>
            </a:pPr>
            <a:endParaRPr lang="hr-HR" sz="31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6032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b="1" dirty="0"/>
              <a:t>IZJAVLJIVANJE </a:t>
            </a:r>
            <a:r>
              <a:rPr lang="hr-HR" b="1" dirty="0" smtClean="0"/>
              <a:t>ŽALBE – OTVORENI POSTUPAK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b="1" dirty="0" smtClean="0"/>
              <a:t>Žalba – u roku od deset dana od dana: </a:t>
            </a:r>
          </a:p>
          <a:p>
            <a:pPr marL="0" indent="0" algn="just">
              <a:buNone/>
            </a:pPr>
            <a:endParaRPr lang="hr-HR" sz="2400" b="1" dirty="0" smtClean="0"/>
          </a:p>
          <a:p>
            <a:pPr marL="0" indent="0" algn="just">
              <a:buNone/>
            </a:pPr>
            <a:r>
              <a:rPr lang="hr-HR" sz="2400" b="1" dirty="0" smtClean="0"/>
              <a:t>1</a:t>
            </a:r>
            <a:r>
              <a:rPr lang="hr-HR" sz="2400" b="1" dirty="0"/>
              <a:t>. objave poziva na nadmetanje, u odnosu na sadržaj poziva ili dokumentacije o </a:t>
            </a:r>
            <a:r>
              <a:rPr lang="hr-HR" sz="2400" b="1" dirty="0" smtClean="0"/>
              <a:t>nabavi</a:t>
            </a:r>
          </a:p>
          <a:p>
            <a:pPr marL="0" indent="0" algn="just">
              <a:buNone/>
            </a:pPr>
            <a:endParaRPr lang="hr-HR" sz="2400" b="1" dirty="0"/>
          </a:p>
          <a:p>
            <a:pPr marL="0" indent="0" algn="just">
              <a:buNone/>
            </a:pPr>
            <a:r>
              <a:rPr lang="hr-HR" sz="2400" b="1" dirty="0"/>
              <a:t>2. objave obavijesti o ispravku, u odnosu na sadržaj </a:t>
            </a:r>
            <a:r>
              <a:rPr lang="hr-HR" sz="2400" b="1" dirty="0" smtClean="0"/>
              <a:t>ispravka</a:t>
            </a:r>
          </a:p>
          <a:p>
            <a:pPr marL="0" indent="0" algn="just">
              <a:buNone/>
            </a:pPr>
            <a:endParaRPr lang="hr-HR" sz="2400" b="1" dirty="0"/>
          </a:p>
          <a:p>
            <a:pPr marL="0" indent="0" algn="just">
              <a:buNone/>
            </a:pPr>
            <a:r>
              <a:rPr lang="hr-HR" sz="2400" b="1" dirty="0"/>
              <a:t>3. objave izmjene dokumentacije o nabavi, u odnosu na sadržaj izmjene </a:t>
            </a:r>
            <a:r>
              <a:rPr lang="hr-HR" sz="2400" b="1" dirty="0" smtClean="0"/>
              <a:t>dokumentacije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xmlns="" val="22728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1524</Words>
  <Application>Microsoft Office PowerPoint</Application>
  <PresentationFormat>Prikaz na zaslonu (4:3)</PresentationFormat>
  <Paragraphs>193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29" baseType="lpstr">
      <vt:lpstr>Office Theme</vt:lpstr>
      <vt:lpstr>NOVI ZAKON O JAVNOJ NABAVI PRAVNA ZAŠTITA I NADZOR</vt:lpstr>
      <vt:lpstr>NADLEŽNOST</vt:lpstr>
      <vt:lpstr>ODLUČIVANJE U ŽALBENOM POSTUPKU</vt:lpstr>
      <vt:lpstr>PRAVO NA ŽALBU</vt:lpstr>
      <vt:lpstr>POSTUPANJE DKOM-a</vt:lpstr>
      <vt:lpstr>BITNE POVREDE</vt:lpstr>
      <vt:lpstr>BITNE POVREDE</vt:lpstr>
      <vt:lpstr>IZJAVLJIVANJE ŽALBE</vt:lpstr>
      <vt:lpstr>IZJAVLJIVANJE ŽALBE – OTVORENI POSTUPAK</vt:lpstr>
      <vt:lpstr>IZJAVLJIVANJE ŽALBE – OTVORENI POSTUPAK</vt:lpstr>
      <vt:lpstr>IZMJENA UGOVORA</vt:lpstr>
      <vt:lpstr>IZJAVLJIVANJE ŽALBE</vt:lpstr>
      <vt:lpstr>ODUSTANAK OD ŽALBE</vt:lpstr>
      <vt:lpstr>NAKNADA ZA ŽALBU</vt:lpstr>
      <vt:lpstr>NAKNADA ZA ŽALBU</vt:lpstr>
      <vt:lpstr>SUDSKA ZAŠTITA</vt:lpstr>
      <vt:lpstr>NADZOR</vt:lpstr>
      <vt:lpstr>UPRAVNI NADZOR</vt:lpstr>
      <vt:lpstr>NEPROVOĐENJE NADZORA</vt:lpstr>
      <vt:lpstr>NEPROVOĐENJE NADZORA</vt:lpstr>
      <vt:lpstr>PREKRŠAJNE ODREDBE</vt:lpstr>
      <vt:lpstr>PREKRŠAJNE ODREDBE – st. 1. čl. 443. </vt:lpstr>
      <vt:lpstr>PREKRŠAJNE ODREDBE - st. 1. čl. 443</vt:lpstr>
      <vt:lpstr>PREKRŠAJNE ODREDBE - st. 1. čl. 443</vt:lpstr>
      <vt:lpstr>PREKRŠAJNE ODREDBE - st. 2. čl. 443</vt:lpstr>
      <vt:lpstr>PREKRŠAJNE ODREDBEPREKRŠAJNE ODREDBE - st. 2. čl. 443</vt:lpstr>
      <vt:lpstr>PREKRŠAJNE ODREDBE - st. 2. čl. 443</vt:lpstr>
      <vt:lpstr>HVALA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Palčić</dc:creator>
  <cp:lastModifiedBy>goran</cp:lastModifiedBy>
  <cp:revision>106</cp:revision>
  <cp:lastPrinted>2016-12-19T14:20:13Z</cp:lastPrinted>
  <dcterms:created xsi:type="dcterms:W3CDTF">2016-03-31T10:57:01Z</dcterms:created>
  <dcterms:modified xsi:type="dcterms:W3CDTF">2017-02-01T14:15:25Z</dcterms:modified>
</cp:coreProperties>
</file>