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0"/>
  </p:notesMasterIdLst>
  <p:handoutMasterIdLst>
    <p:handoutMasterId r:id="rId31"/>
  </p:handoutMasterIdLst>
  <p:sldIdLst>
    <p:sldId id="372" r:id="rId2"/>
    <p:sldId id="435" r:id="rId3"/>
    <p:sldId id="436" r:id="rId4"/>
    <p:sldId id="438" r:id="rId5"/>
    <p:sldId id="439" r:id="rId6"/>
    <p:sldId id="440" r:id="rId7"/>
    <p:sldId id="441" r:id="rId8"/>
    <p:sldId id="420" r:id="rId9"/>
    <p:sldId id="443" r:id="rId10"/>
    <p:sldId id="444" r:id="rId11"/>
    <p:sldId id="421" r:id="rId12"/>
    <p:sldId id="422" r:id="rId13"/>
    <p:sldId id="423" r:id="rId14"/>
    <p:sldId id="428" r:id="rId15"/>
    <p:sldId id="451" r:id="rId16"/>
    <p:sldId id="429" r:id="rId17"/>
    <p:sldId id="431" r:id="rId18"/>
    <p:sldId id="434" r:id="rId19"/>
    <p:sldId id="424" r:id="rId20"/>
    <p:sldId id="446" r:id="rId21"/>
    <p:sldId id="447" r:id="rId22"/>
    <p:sldId id="419" r:id="rId23"/>
    <p:sldId id="427" r:id="rId24"/>
    <p:sldId id="448" r:id="rId25"/>
    <p:sldId id="449" r:id="rId26"/>
    <p:sldId id="450" r:id="rId27"/>
    <p:sldId id="433" r:id="rId28"/>
    <p:sldId id="326" r:id="rId29"/>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01"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12461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AAA30F-0F7E-45BD-8CA1-20694B834FDF}" type="doc">
      <dgm:prSet loTypeId="urn:microsoft.com/office/officeart/2005/8/layout/hChevron3" loCatId="process" qsTypeId="urn:microsoft.com/office/officeart/2005/8/quickstyle/simple3" qsCatId="simple" csTypeId="urn:microsoft.com/office/officeart/2005/8/colors/accent1_2" csCatId="accent1" phldr="1"/>
      <dgm:spPr/>
    </dgm:pt>
    <dgm:pt modelId="{A911551C-7E62-406F-8ACA-554FC6714EF3}">
      <dgm:prSet phldrT="[Text]" custT="1"/>
      <dgm:spPr>
        <a:gradFill rotWithShape="0">
          <a:gsLst>
            <a:gs pos="0">
              <a:srgbClr val="DDEBCF"/>
            </a:gs>
            <a:gs pos="50000">
              <a:srgbClr val="9CB86E"/>
            </a:gs>
            <a:gs pos="100000">
              <a:srgbClr val="156B13"/>
            </a:gs>
          </a:gsLst>
          <a:lin ang="16200000" scaled="0"/>
        </a:gradFill>
        <a:effectLst>
          <a:outerShdw blurRad="40000" dist="20000" dir="5400000" rotWithShape="0">
            <a:schemeClr val="accent3">
              <a:lumMod val="60000"/>
              <a:lumOff val="40000"/>
              <a:alpha val="38000"/>
            </a:schemeClr>
          </a:outerShdw>
        </a:effectLst>
      </dgm:spPr>
      <dgm:t>
        <a:bodyPr/>
        <a:lstStyle/>
        <a:p>
          <a:r>
            <a:rPr lang="hr-HR" sz="1400" b="1" dirty="0" smtClean="0">
              <a:solidFill>
                <a:srgbClr val="FF0000"/>
              </a:solidFill>
              <a:latin typeface="Arial Narrow" pitchFamily="34" charset="0"/>
            </a:rPr>
            <a:t>Utvrđivanje</a:t>
          </a:r>
          <a:r>
            <a:rPr lang="hr-HR" sz="1400" b="1" dirty="0" smtClean="0">
              <a:latin typeface="Arial Narrow" pitchFamily="34" charset="0"/>
            </a:rPr>
            <a:t> </a:t>
          </a:r>
          <a:r>
            <a:rPr lang="hr-HR" sz="1400" b="1" dirty="0" smtClean="0">
              <a:solidFill>
                <a:srgbClr val="FF0000"/>
              </a:solidFill>
              <a:latin typeface="Arial Narrow" pitchFamily="34" charset="0"/>
            </a:rPr>
            <a:t>potreba za r/u/r</a:t>
          </a:r>
          <a:endParaRPr lang="hr-HR" sz="1400" b="1" dirty="0">
            <a:solidFill>
              <a:srgbClr val="FF0000"/>
            </a:solidFill>
            <a:latin typeface="Arial Narrow" pitchFamily="34" charset="0"/>
          </a:endParaRPr>
        </a:p>
      </dgm:t>
    </dgm:pt>
    <dgm:pt modelId="{EAB09678-3973-4DEE-A437-12100D5B308D}" type="parTrans" cxnId="{C823CFCA-E021-4137-9087-B64359DD6839}">
      <dgm:prSet/>
      <dgm:spPr/>
      <dgm:t>
        <a:bodyPr/>
        <a:lstStyle/>
        <a:p>
          <a:endParaRPr lang="hr-HR" sz="1400" b="1">
            <a:latin typeface="Arial Narrow" pitchFamily="34" charset="0"/>
          </a:endParaRPr>
        </a:p>
      </dgm:t>
    </dgm:pt>
    <dgm:pt modelId="{69846352-E0B6-4037-A114-C98FE9F7B8E5}" type="sibTrans" cxnId="{C823CFCA-E021-4137-9087-B64359DD6839}">
      <dgm:prSet/>
      <dgm:spPr/>
      <dgm:t>
        <a:bodyPr/>
        <a:lstStyle/>
        <a:p>
          <a:endParaRPr lang="hr-HR" sz="1400" b="1">
            <a:latin typeface="Arial Narrow" pitchFamily="34" charset="0"/>
          </a:endParaRPr>
        </a:p>
      </dgm:t>
    </dgm:pt>
    <dgm:pt modelId="{BEF2F2D4-1C2E-4BEC-BC05-91B682354EC8}">
      <dgm:prSet phldrT="[Text]" custT="1"/>
      <dgm:spPr>
        <a:gradFill rotWithShape="0">
          <a:gsLst>
            <a:gs pos="0">
              <a:srgbClr val="DDEBCF"/>
            </a:gs>
            <a:gs pos="50000">
              <a:srgbClr val="9CB86E"/>
            </a:gs>
            <a:gs pos="100000">
              <a:srgbClr val="156B13"/>
            </a:gs>
          </a:gsLst>
          <a:lin ang="16200000" scaled="0"/>
        </a:gradFill>
      </dgm:spPr>
      <dgm:t>
        <a:bodyPr/>
        <a:lstStyle/>
        <a:p>
          <a:r>
            <a:rPr lang="hr-HR" sz="1400" b="1" dirty="0" smtClean="0">
              <a:solidFill>
                <a:srgbClr val="FF0000"/>
              </a:solidFill>
              <a:latin typeface="Arial Narrow" pitchFamily="34" charset="0"/>
            </a:rPr>
            <a:t>Objedinjavanje potreba na razini naručitelja</a:t>
          </a:r>
          <a:endParaRPr lang="hr-HR" sz="1400" b="1" dirty="0">
            <a:solidFill>
              <a:srgbClr val="FF0000"/>
            </a:solidFill>
            <a:latin typeface="Arial Narrow" pitchFamily="34" charset="0"/>
          </a:endParaRPr>
        </a:p>
      </dgm:t>
    </dgm:pt>
    <dgm:pt modelId="{C042F2C9-8126-4CB0-9A2C-84CCFF68E039}" type="parTrans" cxnId="{987AF1E4-97E9-44F4-9483-62E9BC24BB68}">
      <dgm:prSet/>
      <dgm:spPr/>
      <dgm:t>
        <a:bodyPr/>
        <a:lstStyle/>
        <a:p>
          <a:endParaRPr lang="hr-HR" sz="1400" b="1">
            <a:latin typeface="Arial Narrow" pitchFamily="34" charset="0"/>
          </a:endParaRPr>
        </a:p>
      </dgm:t>
    </dgm:pt>
    <dgm:pt modelId="{6563CF78-F00B-445A-82BE-AE5F79B727F2}" type="sibTrans" cxnId="{987AF1E4-97E9-44F4-9483-62E9BC24BB68}">
      <dgm:prSet/>
      <dgm:spPr/>
      <dgm:t>
        <a:bodyPr/>
        <a:lstStyle/>
        <a:p>
          <a:endParaRPr lang="hr-HR" sz="1400" b="1">
            <a:latin typeface="Arial Narrow" pitchFamily="34" charset="0"/>
          </a:endParaRPr>
        </a:p>
      </dgm:t>
    </dgm:pt>
    <dgm:pt modelId="{E6EB399B-7679-4C1C-BB74-1C7039FC3111}">
      <dgm:prSet phldrT="[Text]" custT="1"/>
      <dgm:spPr/>
      <dgm:t>
        <a:bodyPr/>
        <a:lstStyle/>
        <a:p>
          <a:r>
            <a:rPr lang="hr-HR" sz="1600" b="1" dirty="0" smtClean="0">
              <a:solidFill>
                <a:srgbClr val="FF0000"/>
              </a:solidFill>
              <a:latin typeface="Arial Narrow" pitchFamily="34" charset="0"/>
            </a:rPr>
            <a:t>Istraživanje i analiza tržišta</a:t>
          </a:r>
          <a:endParaRPr lang="hr-HR" sz="1600" b="1" dirty="0">
            <a:solidFill>
              <a:srgbClr val="FF0000"/>
            </a:solidFill>
            <a:latin typeface="Arial Narrow" pitchFamily="34" charset="0"/>
          </a:endParaRPr>
        </a:p>
      </dgm:t>
    </dgm:pt>
    <dgm:pt modelId="{4613BE8F-2904-4E6A-9C66-29E04EF496B8}" type="parTrans" cxnId="{9E9C3D71-3889-4FA8-B588-EFE02BDA4E81}">
      <dgm:prSet/>
      <dgm:spPr/>
      <dgm:t>
        <a:bodyPr/>
        <a:lstStyle/>
        <a:p>
          <a:endParaRPr lang="hr-HR" sz="1400" b="1">
            <a:latin typeface="Arial Narrow" pitchFamily="34" charset="0"/>
          </a:endParaRPr>
        </a:p>
      </dgm:t>
    </dgm:pt>
    <dgm:pt modelId="{79E149F0-B456-4272-9440-1C785F9F545E}" type="sibTrans" cxnId="{9E9C3D71-3889-4FA8-B588-EFE02BDA4E81}">
      <dgm:prSet/>
      <dgm:spPr/>
      <dgm:t>
        <a:bodyPr/>
        <a:lstStyle/>
        <a:p>
          <a:endParaRPr lang="hr-HR" sz="1400" b="1">
            <a:latin typeface="Arial Narrow" pitchFamily="34" charset="0"/>
          </a:endParaRPr>
        </a:p>
      </dgm:t>
    </dgm:pt>
    <dgm:pt modelId="{51272783-7B0B-456B-81C4-C55C9AEDFB33}">
      <dgm:prSet phldrT="[Text]" custT="1"/>
      <dgm:spPr/>
      <dgm:t>
        <a:bodyPr/>
        <a:lstStyle/>
        <a:p>
          <a:r>
            <a:rPr lang="hr-HR" sz="1400" b="1" dirty="0" smtClean="0">
              <a:solidFill>
                <a:srgbClr val="FF0000"/>
              </a:solidFill>
              <a:latin typeface="Arial Narrow" pitchFamily="34" charset="0"/>
            </a:rPr>
            <a:t>Prethodno savjetovanje s GS</a:t>
          </a:r>
          <a:endParaRPr lang="hr-HR" sz="1400" b="1" dirty="0">
            <a:solidFill>
              <a:srgbClr val="FF0000"/>
            </a:solidFill>
            <a:latin typeface="Arial Narrow" pitchFamily="34" charset="0"/>
          </a:endParaRPr>
        </a:p>
      </dgm:t>
    </dgm:pt>
    <dgm:pt modelId="{2DD5D539-D576-483F-A2BF-35788149347F}" type="sibTrans" cxnId="{50452970-E0E1-4517-9EC5-BF871D044A86}">
      <dgm:prSet/>
      <dgm:spPr/>
      <dgm:t>
        <a:bodyPr/>
        <a:lstStyle/>
        <a:p>
          <a:endParaRPr lang="hr-HR" sz="1400" b="1">
            <a:latin typeface="Arial Narrow" pitchFamily="34" charset="0"/>
          </a:endParaRPr>
        </a:p>
      </dgm:t>
    </dgm:pt>
    <dgm:pt modelId="{B600C28A-5BD0-48E1-8BEE-77C7AA5B7955}" type="parTrans" cxnId="{50452970-E0E1-4517-9EC5-BF871D044A86}">
      <dgm:prSet/>
      <dgm:spPr/>
      <dgm:t>
        <a:bodyPr/>
        <a:lstStyle/>
        <a:p>
          <a:endParaRPr lang="hr-HR" sz="1400" b="1">
            <a:latin typeface="Arial Narrow" pitchFamily="34" charset="0"/>
          </a:endParaRPr>
        </a:p>
      </dgm:t>
    </dgm:pt>
    <dgm:pt modelId="{853EAB29-B9BA-48EA-9A4E-03A1E9518844}">
      <dgm:prSet phldrT="[Text]" custT="1"/>
      <dgm:spPr/>
      <dgm:t>
        <a:bodyPr/>
        <a:lstStyle/>
        <a:p>
          <a:r>
            <a:rPr lang="hr-HR" sz="1400" b="1" dirty="0" smtClean="0">
              <a:solidFill>
                <a:srgbClr val="FF0000"/>
              </a:solidFill>
              <a:latin typeface="Arial Narrow" pitchFamily="34" charset="0"/>
            </a:rPr>
            <a:t>Izrada dokumentacije o nabavi</a:t>
          </a:r>
          <a:endParaRPr lang="hr-HR" sz="1400" b="1" dirty="0">
            <a:solidFill>
              <a:srgbClr val="FF0000"/>
            </a:solidFill>
            <a:latin typeface="Arial Narrow" pitchFamily="34" charset="0"/>
          </a:endParaRPr>
        </a:p>
      </dgm:t>
    </dgm:pt>
    <dgm:pt modelId="{8C446295-964E-4297-BF82-D764EE2810B6}" type="parTrans" cxnId="{468293C9-8D2D-41AE-A20D-7BBBB5496228}">
      <dgm:prSet/>
      <dgm:spPr/>
      <dgm:t>
        <a:bodyPr/>
        <a:lstStyle/>
        <a:p>
          <a:endParaRPr lang="hr-HR" sz="1400" b="1">
            <a:latin typeface="Arial Narrow" pitchFamily="34" charset="0"/>
          </a:endParaRPr>
        </a:p>
      </dgm:t>
    </dgm:pt>
    <dgm:pt modelId="{1AEF9D47-A028-4E93-8C85-EC6E2EFD4573}" type="sibTrans" cxnId="{468293C9-8D2D-41AE-A20D-7BBBB5496228}">
      <dgm:prSet/>
      <dgm:spPr/>
      <dgm:t>
        <a:bodyPr/>
        <a:lstStyle/>
        <a:p>
          <a:endParaRPr lang="hr-HR" sz="1400" b="1">
            <a:latin typeface="Arial Narrow" pitchFamily="34" charset="0"/>
          </a:endParaRPr>
        </a:p>
      </dgm:t>
    </dgm:pt>
    <dgm:pt modelId="{EA78B5D7-7E05-4814-83C9-B08EAA8C6F28}">
      <dgm:prSet phldrT="[Text]" custT="1"/>
      <dgm:spPr/>
      <dgm:t>
        <a:bodyPr/>
        <a:lstStyle/>
        <a:p>
          <a:r>
            <a:rPr lang="hr-HR" sz="1400" b="1" dirty="0" smtClean="0">
              <a:solidFill>
                <a:srgbClr val="FF0000"/>
              </a:solidFill>
              <a:latin typeface="Arial Narrow" pitchFamily="34" charset="0"/>
            </a:rPr>
            <a:t>Plan nabave</a:t>
          </a:r>
          <a:endParaRPr lang="hr-HR" sz="1400" b="1" dirty="0">
            <a:solidFill>
              <a:srgbClr val="FF0000"/>
            </a:solidFill>
            <a:latin typeface="Arial Narrow" pitchFamily="34" charset="0"/>
          </a:endParaRPr>
        </a:p>
      </dgm:t>
    </dgm:pt>
    <dgm:pt modelId="{A31DF0BB-4D00-4B7C-B8B4-2DCE9CF0C0A0}" type="parTrans" cxnId="{39E5D26F-AE61-4C96-B95B-2DACB2073AAB}">
      <dgm:prSet/>
      <dgm:spPr/>
      <dgm:t>
        <a:bodyPr/>
        <a:lstStyle/>
        <a:p>
          <a:endParaRPr lang="hr-HR" sz="1400" b="1">
            <a:latin typeface="Arial Narrow" pitchFamily="34" charset="0"/>
          </a:endParaRPr>
        </a:p>
      </dgm:t>
    </dgm:pt>
    <dgm:pt modelId="{8A61C598-C1F3-4AE3-8FB8-FCE41329F6B2}" type="sibTrans" cxnId="{39E5D26F-AE61-4C96-B95B-2DACB2073AAB}">
      <dgm:prSet/>
      <dgm:spPr/>
      <dgm:t>
        <a:bodyPr/>
        <a:lstStyle/>
        <a:p>
          <a:endParaRPr lang="hr-HR" sz="1400" b="1">
            <a:latin typeface="Arial Narrow" pitchFamily="34" charset="0"/>
          </a:endParaRPr>
        </a:p>
      </dgm:t>
    </dgm:pt>
    <dgm:pt modelId="{EBC21F32-CD39-4D7F-8736-565A28A73B00}" type="pres">
      <dgm:prSet presAssocID="{13AAA30F-0F7E-45BD-8CA1-20694B834FDF}" presName="Name0" presStyleCnt="0">
        <dgm:presLayoutVars>
          <dgm:dir/>
          <dgm:resizeHandles val="exact"/>
        </dgm:presLayoutVars>
      </dgm:prSet>
      <dgm:spPr/>
    </dgm:pt>
    <dgm:pt modelId="{1C52F4C6-9F07-4CE3-A90A-4B7127177B60}" type="pres">
      <dgm:prSet presAssocID="{A911551C-7E62-406F-8ACA-554FC6714EF3}" presName="parTxOnly" presStyleLbl="node1" presStyleIdx="0" presStyleCnt="6" custScaleX="76142">
        <dgm:presLayoutVars>
          <dgm:bulletEnabled val="1"/>
        </dgm:presLayoutVars>
      </dgm:prSet>
      <dgm:spPr/>
      <dgm:t>
        <a:bodyPr/>
        <a:lstStyle/>
        <a:p>
          <a:endParaRPr lang="hr-HR"/>
        </a:p>
      </dgm:t>
    </dgm:pt>
    <dgm:pt modelId="{0F27945F-8970-41A2-9D6D-326FE6FB65E0}" type="pres">
      <dgm:prSet presAssocID="{69846352-E0B6-4037-A114-C98FE9F7B8E5}" presName="parSpace" presStyleCnt="0"/>
      <dgm:spPr/>
    </dgm:pt>
    <dgm:pt modelId="{83C5EDA4-CACE-44F3-8D45-982AC55A7F67}" type="pres">
      <dgm:prSet presAssocID="{BEF2F2D4-1C2E-4BEC-BC05-91B682354EC8}" presName="parTxOnly" presStyleLbl="node1" presStyleIdx="1" presStyleCnt="6" custScaleX="108219">
        <dgm:presLayoutVars>
          <dgm:bulletEnabled val="1"/>
        </dgm:presLayoutVars>
      </dgm:prSet>
      <dgm:spPr/>
      <dgm:t>
        <a:bodyPr/>
        <a:lstStyle/>
        <a:p>
          <a:endParaRPr lang="hr-HR"/>
        </a:p>
      </dgm:t>
    </dgm:pt>
    <dgm:pt modelId="{5AE8A40C-484E-419D-8A2A-46B30916B5CE}" type="pres">
      <dgm:prSet presAssocID="{6563CF78-F00B-445A-82BE-AE5F79B727F2}" presName="parSpace" presStyleCnt="0"/>
      <dgm:spPr/>
    </dgm:pt>
    <dgm:pt modelId="{FE363221-F2D1-43F5-850C-11720E2705C6}" type="pres">
      <dgm:prSet presAssocID="{E6EB399B-7679-4C1C-BB74-1C7039FC3111}" presName="parTxOnly" presStyleLbl="node1" presStyleIdx="2" presStyleCnt="6" custLinFactNeighborX="4364" custLinFactNeighborY="3723">
        <dgm:presLayoutVars>
          <dgm:bulletEnabled val="1"/>
        </dgm:presLayoutVars>
      </dgm:prSet>
      <dgm:spPr/>
      <dgm:t>
        <a:bodyPr/>
        <a:lstStyle/>
        <a:p>
          <a:endParaRPr lang="hr-HR"/>
        </a:p>
      </dgm:t>
    </dgm:pt>
    <dgm:pt modelId="{3E89FF63-8AAA-4904-8F50-F427645E25AD}" type="pres">
      <dgm:prSet presAssocID="{79E149F0-B456-4272-9440-1C785F9F545E}" presName="parSpace" presStyleCnt="0"/>
      <dgm:spPr/>
    </dgm:pt>
    <dgm:pt modelId="{A3BA20C5-9CF6-470F-BDDC-94C6711B86A0}" type="pres">
      <dgm:prSet presAssocID="{51272783-7B0B-456B-81C4-C55C9AEDFB33}" presName="parTxOnly" presStyleLbl="node1" presStyleIdx="3" presStyleCnt="6" custLinFactNeighborX="3259" custLinFactNeighborY="3723">
        <dgm:presLayoutVars>
          <dgm:bulletEnabled val="1"/>
        </dgm:presLayoutVars>
      </dgm:prSet>
      <dgm:spPr/>
      <dgm:t>
        <a:bodyPr/>
        <a:lstStyle/>
        <a:p>
          <a:endParaRPr lang="hr-HR"/>
        </a:p>
      </dgm:t>
    </dgm:pt>
    <dgm:pt modelId="{3D743BFA-3FF5-468F-A747-AE77424D7F6E}" type="pres">
      <dgm:prSet presAssocID="{2DD5D539-D576-483F-A2BF-35788149347F}" presName="parSpace" presStyleCnt="0"/>
      <dgm:spPr/>
    </dgm:pt>
    <dgm:pt modelId="{88485FD1-1237-4FA3-BE86-B20234A8BF6B}" type="pres">
      <dgm:prSet presAssocID="{853EAB29-B9BA-48EA-9A4E-03A1E9518844}" presName="parTxOnly" presStyleLbl="node1" presStyleIdx="4" presStyleCnt="6" custLinFactNeighborX="12254" custLinFactNeighborY="3723">
        <dgm:presLayoutVars>
          <dgm:bulletEnabled val="1"/>
        </dgm:presLayoutVars>
      </dgm:prSet>
      <dgm:spPr/>
      <dgm:t>
        <a:bodyPr/>
        <a:lstStyle/>
        <a:p>
          <a:endParaRPr lang="hr-HR"/>
        </a:p>
      </dgm:t>
    </dgm:pt>
    <dgm:pt modelId="{AF1CEFBD-6782-40B7-848B-D39D3ACDF3CA}" type="pres">
      <dgm:prSet presAssocID="{1AEF9D47-A028-4E93-8C85-EC6E2EFD4573}" presName="parSpace" presStyleCnt="0"/>
      <dgm:spPr/>
    </dgm:pt>
    <dgm:pt modelId="{F4651B06-33C5-416E-9634-257F623B7B30}" type="pres">
      <dgm:prSet presAssocID="{EA78B5D7-7E05-4814-83C9-B08EAA8C6F28}" presName="parTxOnly" presStyleLbl="node1" presStyleIdx="5" presStyleCnt="6" custLinFactNeighborX="-24196" custLinFactNeighborY="3723">
        <dgm:presLayoutVars>
          <dgm:bulletEnabled val="1"/>
        </dgm:presLayoutVars>
      </dgm:prSet>
      <dgm:spPr/>
      <dgm:t>
        <a:bodyPr/>
        <a:lstStyle/>
        <a:p>
          <a:endParaRPr lang="hr-HR"/>
        </a:p>
      </dgm:t>
    </dgm:pt>
  </dgm:ptLst>
  <dgm:cxnLst>
    <dgm:cxn modelId="{BE8A6319-1392-4FC6-AE41-910AD11F04DF}" type="presOf" srcId="{E6EB399B-7679-4C1C-BB74-1C7039FC3111}" destId="{FE363221-F2D1-43F5-850C-11720E2705C6}" srcOrd="0" destOrd="0" presId="urn:microsoft.com/office/officeart/2005/8/layout/hChevron3"/>
    <dgm:cxn modelId="{261D56FB-9E15-4E25-9CE1-5E18F01C51C6}" type="presOf" srcId="{A911551C-7E62-406F-8ACA-554FC6714EF3}" destId="{1C52F4C6-9F07-4CE3-A90A-4B7127177B60}" srcOrd="0" destOrd="0" presId="urn:microsoft.com/office/officeart/2005/8/layout/hChevron3"/>
    <dgm:cxn modelId="{50452970-E0E1-4517-9EC5-BF871D044A86}" srcId="{13AAA30F-0F7E-45BD-8CA1-20694B834FDF}" destId="{51272783-7B0B-456B-81C4-C55C9AEDFB33}" srcOrd="3" destOrd="0" parTransId="{B600C28A-5BD0-48E1-8BEE-77C7AA5B7955}" sibTransId="{2DD5D539-D576-483F-A2BF-35788149347F}"/>
    <dgm:cxn modelId="{32BB3C3A-FE63-4C15-B1D3-07DEB6024193}" type="presOf" srcId="{BEF2F2D4-1C2E-4BEC-BC05-91B682354EC8}" destId="{83C5EDA4-CACE-44F3-8D45-982AC55A7F67}" srcOrd="0" destOrd="0" presId="urn:microsoft.com/office/officeart/2005/8/layout/hChevron3"/>
    <dgm:cxn modelId="{C823CFCA-E021-4137-9087-B64359DD6839}" srcId="{13AAA30F-0F7E-45BD-8CA1-20694B834FDF}" destId="{A911551C-7E62-406F-8ACA-554FC6714EF3}" srcOrd="0" destOrd="0" parTransId="{EAB09678-3973-4DEE-A437-12100D5B308D}" sibTransId="{69846352-E0B6-4037-A114-C98FE9F7B8E5}"/>
    <dgm:cxn modelId="{CD3B1AD3-EAE0-4EBB-B900-76C7B8263AAD}" type="presOf" srcId="{EA78B5D7-7E05-4814-83C9-B08EAA8C6F28}" destId="{F4651B06-33C5-416E-9634-257F623B7B30}" srcOrd="0" destOrd="0" presId="urn:microsoft.com/office/officeart/2005/8/layout/hChevron3"/>
    <dgm:cxn modelId="{9E9C3D71-3889-4FA8-B588-EFE02BDA4E81}" srcId="{13AAA30F-0F7E-45BD-8CA1-20694B834FDF}" destId="{E6EB399B-7679-4C1C-BB74-1C7039FC3111}" srcOrd="2" destOrd="0" parTransId="{4613BE8F-2904-4E6A-9C66-29E04EF496B8}" sibTransId="{79E149F0-B456-4272-9440-1C785F9F545E}"/>
    <dgm:cxn modelId="{987AF1E4-97E9-44F4-9483-62E9BC24BB68}" srcId="{13AAA30F-0F7E-45BD-8CA1-20694B834FDF}" destId="{BEF2F2D4-1C2E-4BEC-BC05-91B682354EC8}" srcOrd="1" destOrd="0" parTransId="{C042F2C9-8126-4CB0-9A2C-84CCFF68E039}" sibTransId="{6563CF78-F00B-445A-82BE-AE5F79B727F2}"/>
    <dgm:cxn modelId="{39E5D26F-AE61-4C96-B95B-2DACB2073AAB}" srcId="{13AAA30F-0F7E-45BD-8CA1-20694B834FDF}" destId="{EA78B5D7-7E05-4814-83C9-B08EAA8C6F28}" srcOrd="5" destOrd="0" parTransId="{A31DF0BB-4D00-4B7C-B8B4-2DCE9CF0C0A0}" sibTransId="{8A61C598-C1F3-4AE3-8FB8-FCE41329F6B2}"/>
    <dgm:cxn modelId="{1542737B-03E1-4ED3-974A-1FDF44C8F806}" type="presOf" srcId="{51272783-7B0B-456B-81C4-C55C9AEDFB33}" destId="{A3BA20C5-9CF6-470F-BDDC-94C6711B86A0}" srcOrd="0" destOrd="0" presId="urn:microsoft.com/office/officeart/2005/8/layout/hChevron3"/>
    <dgm:cxn modelId="{DFE64BA7-18B3-482B-B43A-33C866D13677}" type="presOf" srcId="{853EAB29-B9BA-48EA-9A4E-03A1E9518844}" destId="{88485FD1-1237-4FA3-BE86-B20234A8BF6B}" srcOrd="0" destOrd="0" presId="urn:microsoft.com/office/officeart/2005/8/layout/hChevron3"/>
    <dgm:cxn modelId="{711ABF48-317E-4838-9456-6844E01B1AD3}" type="presOf" srcId="{13AAA30F-0F7E-45BD-8CA1-20694B834FDF}" destId="{EBC21F32-CD39-4D7F-8736-565A28A73B00}" srcOrd="0" destOrd="0" presId="urn:microsoft.com/office/officeart/2005/8/layout/hChevron3"/>
    <dgm:cxn modelId="{468293C9-8D2D-41AE-A20D-7BBBB5496228}" srcId="{13AAA30F-0F7E-45BD-8CA1-20694B834FDF}" destId="{853EAB29-B9BA-48EA-9A4E-03A1E9518844}" srcOrd="4" destOrd="0" parTransId="{8C446295-964E-4297-BF82-D764EE2810B6}" sibTransId="{1AEF9D47-A028-4E93-8C85-EC6E2EFD4573}"/>
    <dgm:cxn modelId="{F5E01C8C-DC3E-4117-A361-67F98B1E16AD}" type="presParOf" srcId="{EBC21F32-CD39-4D7F-8736-565A28A73B00}" destId="{1C52F4C6-9F07-4CE3-A90A-4B7127177B60}" srcOrd="0" destOrd="0" presId="urn:microsoft.com/office/officeart/2005/8/layout/hChevron3"/>
    <dgm:cxn modelId="{CFD44EFE-F98A-4C81-A44C-B95F44A065DD}" type="presParOf" srcId="{EBC21F32-CD39-4D7F-8736-565A28A73B00}" destId="{0F27945F-8970-41A2-9D6D-326FE6FB65E0}" srcOrd="1" destOrd="0" presId="urn:microsoft.com/office/officeart/2005/8/layout/hChevron3"/>
    <dgm:cxn modelId="{6ADAC7CD-4B38-4DD6-A07B-0D53888FE257}" type="presParOf" srcId="{EBC21F32-CD39-4D7F-8736-565A28A73B00}" destId="{83C5EDA4-CACE-44F3-8D45-982AC55A7F67}" srcOrd="2" destOrd="0" presId="urn:microsoft.com/office/officeart/2005/8/layout/hChevron3"/>
    <dgm:cxn modelId="{32AC1A0E-AD5A-41F4-BA3A-FEF1EE1D82EB}" type="presParOf" srcId="{EBC21F32-CD39-4D7F-8736-565A28A73B00}" destId="{5AE8A40C-484E-419D-8A2A-46B30916B5CE}" srcOrd="3" destOrd="0" presId="urn:microsoft.com/office/officeart/2005/8/layout/hChevron3"/>
    <dgm:cxn modelId="{749F5D47-EC36-4F82-8BD2-2A5528CFD651}" type="presParOf" srcId="{EBC21F32-CD39-4D7F-8736-565A28A73B00}" destId="{FE363221-F2D1-43F5-850C-11720E2705C6}" srcOrd="4" destOrd="0" presId="urn:microsoft.com/office/officeart/2005/8/layout/hChevron3"/>
    <dgm:cxn modelId="{F20BC176-A3A8-4BF6-9629-C974A13A6A05}" type="presParOf" srcId="{EBC21F32-CD39-4D7F-8736-565A28A73B00}" destId="{3E89FF63-8AAA-4904-8F50-F427645E25AD}" srcOrd="5" destOrd="0" presId="urn:microsoft.com/office/officeart/2005/8/layout/hChevron3"/>
    <dgm:cxn modelId="{C29B6B0D-50F8-444A-BB67-071D20958BEA}" type="presParOf" srcId="{EBC21F32-CD39-4D7F-8736-565A28A73B00}" destId="{A3BA20C5-9CF6-470F-BDDC-94C6711B86A0}" srcOrd="6" destOrd="0" presId="urn:microsoft.com/office/officeart/2005/8/layout/hChevron3"/>
    <dgm:cxn modelId="{CEDA7911-FCB8-403F-8E66-E6F450E8F598}" type="presParOf" srcId="{EBC21F32-CD39-4D7F-8736-565A28A73B00}" destId="{3D743BFA-3FF5-468F-A747-AE77424D7F6E}" srcOrd="7" destOrd="0" presId="urn:microsoft.com/office/officeart/2005/8/layout/hChevron3"/>
    <dgm:cxn modelId="{717D02A4-DE6A-4FF8-BF11-90041B3BD594}" type="presParOf" srcId="{EBC21F32-CD39-4D7F-8736-565A28A73B00}" destId="{88485FD1-1237-4FA3-BE86-B20234A8BF6B}" srcOrd="8" destOrd="0" presId="urn:microsoft.com/office/officeart/2005/8/layout/hChevron3"/>
    <dgm:cxn modelId="{1C969DFB-AFDD-47B5-B250-15F0F2906B20}" type="presParOf" srcId="{EBC21F32-CD39-4D7F-8736-565A28A73B00}" destId="{AF1CEFBD-6782-40B7-848B-D39D3ACDF3CA}" srcOrd="9" destOrd="0" presId="urn:microsoft.com/office/officeart/2005/8/layout/hChevron3"/>
    <dgm:cxn modelId="{93D2362D-A45D-4C11-A320-6F3917ACE8AF}" type="presParOf" srcId="{EBC21F32-CD39-4D7F-8736-565A28A73B00}" destId="{F4651B06-33C5-416E-9634-257F623B7B30}" srcOrd="10"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AAA30F-0F7E-45BD-8CA1-20694B834FDF}" type="doc">
      <dgm:prSet loTypeId="urn:microsoft.com/office/officeart/2005/8/layout/hChevron3" loCatId="process" qsTypeId="urn:microsoft.com/office/officeart/2005/8/quickstyle/simple3" qsCatId="simple" csTypeId="urn:microsoft.com/office/officeart/2005/8/colors/accent1_2" csCatId="accent1" phldr="1"/>
      <dgm:spPr/>
    </dgm:pt>
    <dgm:pt modelId="{A911551C-7E62-406F-8ACA-554FC6714EF3}">
      <dgm:prSet phldrT="[Text]" custT="1"/>
      <dgm:spPr/>
      <dgm:t>
        <a:bodyPr/>
        <a:lstStyle/>
        <a:p>
          <a:r>
            <a:rPr lang="hr-HR" sz="1400" b="1" dirty="0" smtClean="0">
              <a:solidFill>
                <a:srgbClr val="FF0000"/>
              </a:solidFill>
              <a:latin typeface="Arial Narrow" pitchFamily="34" charset="0"/>
            </a:rPr>
            <a:t>Objava poziva na nadmetanje</a:t>
          </a:r>
          <a:endParaRPr lang="hr-HR" sz="1400" b="1" dirty="0">
            <a:solidFill>
              <a:srgbClr val="FF0000"/>
            </a:solidFill>
            <a:latin typeface="Arial Narrow" pitchFamily="34" charset="0"/>
          </a:endParaRPr>
        </a:p>
      </dgm:t>
    </dgm:pt>
    <dgm:pt modelId="{EAB09678-3973-4DEE-A437-12100D5B308D}" type="parTrans" cxnId="{C823CFCA-E021-4137-9087-B64359DD6839}">
      <dgm:prSet/>
      <dgm:spPr/>
      <dgm:t>
        <a:bodyPr/>
        <a:lstStyle/>
        <a:p>
          <a:endParaRPr lang="hr-HR" sz="1400" b="1">
            <a:latin typeface="Arial Narrow" pitchFamily="34" charset="0"/>
          </a:endParaRPr>
        </a:p>
      </dgm:t>
    </dgm:pt>
    <dgm:pt modelId="{69846352-E0B6-4037-A114-C98FE9F7B8E5}" type="sibTrans" cxnId="{C823CFCA-E021-4137-9087-B64359DD6839}">
      <dgm:prSet/>
      <dgm:spPr/>
      <dgm:t>
        <a:bodyPr/>
        <a:lstStyle/>
        <a:p>
          <a:endParaRPr lang="hr-HR" sz="1400" b="1">
            <a:latin typeface="Arial Narrow" pitchFamily="34" charset="0"/>
          </a:endParaRPr>
        </a:p>
      </dgm:t>
    </dgm:pt>
    <dgm:pt modelId="{BEF2F2D4-1C2E-4BEC-BC05-91B682354EC8}">
      <dgm:prSet phldrT="[Text]" custT="1"/>
      <dgm:spPr/>
      <dgm:t>
        <a:bodyPr/>
        <a:lstStyle/>
        <a:p>
          <a:r>
            <a:rPr lang="hr-HR" sz="1400" b="1" dirty="0" smtClean="0">
              <a:solidFill>
                <a:srgbClr val="FF0000"/>
              </a:solidFill>
              <a:latin typeface="Arial Narrow" pitchFamily="34" charset="0"/>
            </a:rPr>
            <a:t>Zaprimanje ponuda</a:t>
          </a:r>
          <a:endParaRPr lang="hr-HR" sz="1400" b="1" dirty="0">
            <a:solidFill>
              <a:srgbClr val="FF0000"/>
            </a:solidFill>
            <a:latin typeface="Arial Narrow" pitchFamily="34" charset="0"/>
          </a:endParaRPr>
        </a:p>
      </dgm:t>
    </dgm:pt>
    <dgm:pt modelId="{C042F2C9-8126-4CB0-9A2C-84CCFF68E039}" type="parTrans" cxnId="{987AF1E4-97E9-44F4-9483-62E9BC24BB68}">
      <dgm:prSet/>
      <dgm:spPr/>
      <dgm:t>
        <a:bodyPr/>
        <a:lstStyle/>
        <a:p>
          <a:endParaRPr lang="hr-HR" sz="1400" b="1">
            <a:latin typeface="Arial Narrow" pitchFamily="34" charset="0"/>
          </a:endParaRPr>
        </a:p>
      </dgm:t>
    </dgm:pt>
    <dgm:pt modelId="{6563CF78-F00B-445A-82BE-AE5F79B727F2}" type="sibTrans" cxnId="{987AF1E4-97E9-44F4-9483-62E9BC24BB68}">
      <dgm:prSet/>
      <dgm:spPr/>
      <dgm:t>
        <a:bodyPr/>
        <a:lstStyle/>
        <a:p>
          <a:endParaRPr lang="hr-HR" sz="1400" b="1">
            <a:latin typeface="Arial Narrow" pitchFamily="34" charset="0"/>
          </a:endParaRPr>
        </a:p>
      </dgm:t>
    </dgm:pt>
    <dgm:pt modelId="{E6EB399B-7679-4C1C-BB74-1C7039FC3111}">
      <dgm:prSet phldrT="[Text]" custT="1"/>
      <dgm:spPr/>
      <dgm:t>
        <a:bodyPr/>
        <a:lstStyle/>
        <a:p>
          <a:r>
            <a:rPr lang="hr-HR" sz="1200" b="1" dirty="0" smtClean="0">
              <a:solidFill>
                <a:srgbClr val="FF0000"/>
              </a:solidFill>
              <a:latin typeface="Arial Narrow" pitchFamily="34" charset="0"/>
            </a:rPr>
            <a:t>Otvaranje i Pregled i ocjena ponuda</a:t>
          </a:r>
          <a:endParaRPr lang="hr-HR" sz="1200" b="1" dirty="0">
            <a:solidFill>
              <a:srgbClr val="FF0000"/>
            </a:solidFill>
            <a:latin typeface="Arial Narrow" pitchFamily="34" charset="0"/>
          </a:endParaRPr>
        </a:p>
      </dgm:t>
    </dgm:pt>
    <dgm:pt modelId="{4613BE8F-2904-4E6A-9C66-29E04EF496B8}" type="parTrans" cxnId="{9E9C3D71-3889-4FA8-B588-EFE02BDA4E81}">
      <dgm:prSet/>
      <dgm:spPr/>
      <dgm:t>
        <a:bodyPr/>
        <a:lstStyle/>
        <a:p>
          <a:endParaRPr lang="hr-HR" sz="1400" b="1">
            <a:latin typeface="Arial Narrow" pitchFamily="34" charset="0"/>
          </a:endParaRPr>
        </a:p>
      </dgm:t>
    </dgm:pt>
    <dgm:pt modelId="{79E149F0-B456-4272-9440-1C785F9F545E}" type="sibTrans" cxnId="{9E9C3D71-3889-4FA8-B588-EFE02BDA4E81}">
      <dgm:prSet/>
      <dgm:spPr/>
      <dgm:t>
        <a:bodyPr/>
        <a:lstStyle/>
        <a:p>
          <a:endParaRPr lang="hr-HR" sz="1400" b="1">
            <a:latin typeface="Arial Narrow" pitchFamily="34" charset="0"/>
          </a:endParaRPr>
        </a:p>
      </dgm:t>
    </dgm:pt>
    <dgm:pt modelId="{51272783-7B0B-456B-81C4-C55C9AEDFB33}">
      <dgm:prSet phldrT="[Text]" custT="1"/>
      <dgm:spPr/>
      <dgm:t>
        <a:bodyPr/>
        <a:lstStyle/>
        <a:p>
          <a:r>
            <a:rPr lang="hr-HR" sz="1400" b="1" dirty="0" smtClean="0">
              <a:solidFill>
                <a:srgbClr val="FF0000"/>
              </a:solidFill>
              <a:latin typeface="Arial Narrow" pitchFamily="34" charset="0"/>
            </a:rPr>
            <a:t>Odluka o odabiru</a:t>
          </a:r>
          <a:endParaRPr lang="hr-HR" sz="1400" b="1" dirty="0">
            <a:solidFill>
              <a:srgbClr val="FF0000"/>
            </a:solidFill>
            <a:latin typeface="Arial Narrow" pitchFamily="34" charset="0"/>
          </a:endParaRPr>
        </a:p>
      </dgm:t>
    </dgm:pt>
    <dgm:pt modelId="{2DD5D539-D576-483F-A2BF-35788149347F}" type="sibTrans" cxnId="{50452970-E0E1-4517-9EC5-BF871D044A86}">
      <dgm:prSet/>
      <dgm:spPr/>
      <dgm:t>
        <a:bodyPr/>
        <a:lstStyle/>
        <a:p>
          <a:endParaRPr lang="hr-HR" sz="1400" b="1">
            <a:latin typeface="Arial Narrow" pitchFamily="34" charset="0"/>
          </a:endParaRPr>
        </a:p>
      </dgm:t>
    </dgm:pt>
    <dgm:pt modelId="{B600C28A-5BD0-48E1-8BEE-77C7AA5B7955}" type="parTrans" cxnId="{50452970-E0E1-4517-9EC5-BF871D044A86}">
      <dgm:prSet/>
      <dgm:spPr/>
      <dgm:t>
        <a:bodyPr/>
        <a:lstStyle/>
        <a:p>
          <a:endParaRPr lang="hr-HR" sz="1400" b="1">
            <a:latin typeface="Arial Narrow" pitchFamily="34" charset="0"/>
          </a:endParaRPr>
        </a:p>
      </dgm:t>
    </dgm:pt>
    <dgm:pt modelId="{853EAB29-B9BA-48EA-9A4E-03A1E9518844}">
      <dgm:prSet phldrT="[Text]" custT="1"/>
      <dgm:spPr/>
      <dgm:t>
        <a:bodyPr/>
        <a:lstStyle/>
        <a:p>
          <a:r>
            <a:rPr lang="hr-HR" sz="1400" b="1" dirty="0" smtClean="0">
              <a:solidFill>
                <a:srgbClr val="FF0000"/>
              </a:solidFill>
              <a:latin typeface="Arial Narrow" pitchFamily="34" charset="0"/>
            </a:rPr>
            <a:t>Sklapanje sporazuma/ ugovora</a:t>
          </a:r>
          <a:endParaRPr lang="hr-HR" sz="1400" b="1" dirty="0">
            <a:solidFill>
              <a:srgbClr val="FF0000"/>
            </a:solidFill>
            <a:latin typeface="Arial Narrow" pitchFamily="34" charset="0"/>
          </a:endParaRPr>
        </a:p>
      </dgm:t>
    </dgm:pt>
    <dgm:pt modelId="{8C446295-964E-4297-BF82-D764EE2810B6}" type="parTrans" cxnId="{468293C9-8D2D-41AE-A20D-7BBBB5496228}">
      <dgm:prSet/>
      <dgm:spPr/>
      <dgm:t>
        <a:bodyPr/>
        <a:lstStyle/>
        <a:p>
          <a:endParaRPr lang="hr-HR" sz="1400" b="1">
            <a:latin typeface="Arial Narrow" pitchFamily="34" charset="0"/>
          </a:endParaRPr>
        </a:p>
      </dgm:t>
    </dgm:pt>
    <dgm:pt modelId="{1AEF9D47-A028-4E93-8C85-EC6E2EFD4573}" type="sibTrans" cxnId="{468293C9-8D2D-41AE-A20D-7BBBB5496228}">
      <dgm:prSet/>
      <dgm:spPr/>
      <dgm:t>
        <a:bodyPr/>
        <a:lstStyle/>
        <a:p>
          <a:endParaRPr lang="hr-HR" sz="1400" b="1">
            <a:latin typeface="Arial Narrow" pitchFamily="34" charset="0"/>
          </a:endParaRPr>
        </a:p>
      </dgm:t>
    </dgm:pt>
    <dgm:pt modelId="{EA78B5D7-7E05-4814-83C9-B08EAA8C6F28}">
      <dgm:prSet phldrT="[Text]" custT="1"/>
      <dgm:spPr>
        <a:gradFill rotWithShape="0">
          <a:gsLst>
            <a:gs pos="0">
              <a:srgbClr val="DDEBCF"/>
            </a:gs>
            <a:gs pos="50000">
              <a:srgbClr val="9CB86E"/>
            </a:gs>
            <a:gs pos="100000">
              <a:srgbClr val="156B13"/>
            </a:gs>
          </a:gsLst>
          <a:lin ang="16200000" scaled="0"/>
        </a:gradFill>
      </dgm:spPr>
      <dgm:t>
        <a:bodyPr/>
        <a:lstStyle/>
        <a:p>
          <a:r>
            <a:rPr lang="hr-HR" sz="1400" b="1" dirty="0" smtClean="0">
              <a:solidFill>
                <a:srgbClr val="FF0000"/>
              </a:solidFill>
              <a:latin typeface="Arial Narrow" pitchFamily="34" charset="0"/>
            </a:rPr>
            <a:t>Izvršenje ugovora/OS</a:t>
          </a:r>
          <a:endParaRPr lang="hr-HR" sz="1400" b="1" dirty="0">
            <a:solidFill>
              <a:srgbClr val="FF0000"/>
            </a:solidFill>
            <a:latin typeface="Arial Narrow" pitchFamily="34" charset="0"/>
          </a:endParaRPr>
        </a:p>
      </dgm:t>
    </dgm:pt>
    <dgm:pt modelId="{A31DF0BB-4D00-4B7C-B8B4-2DCE9CF0C0A0}" type="parTrans" cxnId="{39E5D26F-AE61-4C96-B95B-2DACB2073AAB}">
      <dgm:prSet/>
      <dgm:spPr/>
      <dgm:t>
        <a:bodyPr/>
        <a:lstStyle/>
        <a:p>
          <a:endParaRPr lang="hr-HR" sz="1400" b="1">
            <a:latin typeface="Arial Narrow" pitchFamily="34" charset="0"/>
          </a:endParaRPr>
        </a:p>
      </dgm:t>
    </dgm:pt>
    <dgm:pt modelId="{8A61C598-C1F3-4AE3-8FB8-FCE41329F6B2}" type="sibTrans" cxnId="{39E5D26F-AE61-4C96-B95B-2DACB2073AAB}">
      <dgm:prSet/>
      <dgm:spPr/>
      <dgm:t>
        <a:bodyPr/>
        <a:lstStyle/>
        <a:p>
          <a:endParaRPr lang="hr-HR" sz="1400" b="1">
            <a:latin typeface="Arial Narrow" pitchFamily="34" charset="0"/>
          </a:endParaRPr>
        </a:p>
      </dgm:t>
    </dgm:pt>
    <dgm:pt modelId="{EBC21F32-CD39-4D7F-8736-565A28A73B00}" type="pres">
      <dgm:prSet presAssocID="{13AAA30F-0F7E-45BD-8CA1-20694B834FDF}" presName="Name0" presStyleCnt="0">
        <dgm:presLayoutVars>
          <dgm:dir/>
          <dgm:resizeHandles val="exact"/>
        </dgm:presLayoutVars>
      </dgm:prSet>
      <dgm:spPr/>
    </dgm:pt>
    <dgm:pt modelId="{1C52F4C6-9F07-4CE3-A90A-4B7127177B60}" type="pres">
      <dgm:prSet presAssocID="{A911551C-7E62-406F-8ACA-554FC6714EF3}" presName="parTxOnly" presStyleLbl="node1" presStyleIdx="0" presStyleCnt="6" custScaleX="90022">
        <dgm:presLayoutVars>
          <dgm:bulletEnabled val="1"/>
        </dgm:presLayoutVars>
      </dgm:prSet>
      <dgm:spPr/>
      <dgm:t>
        <a:bodyPr/>
        <a:lstStyle/>
        <a:p>
          <a:endParaRPr lang="hr-HR"/>
        </a:p>
      </dgm:t>
    </dgm:pt>
    <dgm:pt modelId="{0F27945F-8970-41A2-9D6D-326FE6FB65E0}" type="pres">
      <dgm:prSet presAssocID="{69846352-E0B6-4037-A114-C98FE9F7B8E5}" presName="parSpace" presStyleCnt="0"/>
      <dgm:spPr/>
    </dgm:pt>
    <dgm:pt modelId="{83C5EDA4-CACE-44F3-8D45-982AC55A7F67}" type="pres">
      <dgm:prSet presAssocID="{BEF2F2D4-1C2E-4BEC-BC05-91B682354EC8}" presName="parTxOnly" presStyleLbl="node1" presStyleIdx="1" presStyleCnt="6" custScaleX="108219">
        <dgm:presLayoutVars>
          <dgm:bulletEnabled val="1"/>
        </dgm:presLayoutVars>
      </dgm:prSet>
      <dgm:spPr/>
      <dgm:t>
        <a:bodyPr/>
        <a:lstStyle/>
        <a:p>
          <a:endParaRPr lang="hr-HR"/>
        </a:p>
      </dgm:t>
    </dgm:pt>
    <dgm:pt modelId="{5AE8A40C-484E-419D-8A2A-46B30916B5CE}" type="pres">
      <dgm:prSet presAssocID="{6563CF78-F00B-445A-82BE-AE5F79B727F2}" presName="parSpace" presStyleCnt="0"/>
      <dgm:spPr/>
    </dgm:pt>
    <dgm:pt modelId="{FE363221-F2D1-43F5-850C-11720E2705C6}" type="pres">
      <dgm:prSet presAssocID="{E6EB399B-7679-4C1C-BB74-1C7039FC3111}" presName="parTxOnly" presStyleLbl="node1" presStyleIdx="2" presStyleCnt="6">
        <dgm:presLayoutVars>
          <dgm:bulletEnabled val="1"/>
        </dgm:presLayoutVars>
      </dgm:prSet>
      <dgm:spPr/>
      <dgm:t>
        <a:bodyPr/>
        <a:lstStyle/>
        <a:p>
          <a:endParaRPr lang="hr-HR"/>
        </a:p>
      </dgm:t>
    </dgm:pt>
    <dgm:pt modelId="{3E89FF63-8AAA-4904-8F50-F427645E25AD}" type="pres">
      <dgm:prSet presAssocID="{79E149F0-B456-4272-9440-1C785F9F545E}" presName="parSpace" presStyleCnt="0"/>
      <dgm:spPr/>
    </dgm:pt>
    <dgm:pt modelId="{A3BA20C5-9CF6-470F-BDDC-94C6711B86A0}" type="pres">
      <dgm:prSet presAssocID="{51272783-7B0B-456B-81C4-C55C9AEDFB33}" presName="parTxOnly" presStyleLbl="node1" presStyleIdx="3" presStyleCnt="6">
        <dgm:presLayoutVars>
          <dgm:bulletEnabled val="1"/>
        </dgm:presLayoutVars>
      </dgm:prSet>
      <dgm:spPr/>
      <dgm:t>
        <a:bodyPr/>
        <a:lstStyle/>
        <a:p>
          <a:endParaRPr lang="hr-HR"/>
        </a:p>
      </dgm:t>
    </dgm:pt>
    <dgm:pt modelId="{3D743BFA-3FF5-468F-A747-AE77424D7F6E}" type="pres">
      <dgm:prSet presAssocID="{2DD5D539-D576-483F-A2BF-35788149347F}" presName="parSpace" presStyleCnt="0"/>
      <dgm:spPr/>
    </dgm:pt>
    <dgm:pt modelId="{88485FD1-1237-4FA3-BE86-B20234A8BF6B}" type="pres">
      <dgm:prSet presAssocID="{853EAB29-B9BA-48EA-9A4E-03A1E9518844}" presName="parTxOnly" presStyleLbl="node1" presStyleIdx="4" presStyleCnt="6">
        <dgm:presLayoutVars>
          <dgm:bulletEnabled val="1"/>
        </dgm:presLayoutVars>
      </dgm:prSet>
      <dgm:spPr/>
      <dgm:t>
        <a:bodyPr/>
        <a:lstStyle/>
        <a:p>
          <a:endParaRPr lang="hr-HR"/>
        </a:p>
      </dgm:t>
    </dgm:pt>
    <dgm:pt modelId="{AF1CEFBD-6782-40B7-848B-D39D3ACDF3CA}" type="pres">
      <dgm:prSet presAssocID="{1AEF9D47-A028-4E93-8C85-EC6E2EFD4573}" presName="parSpace" presStyleCnt="0"/>
      <dgm:spPr/>
    </dgm:pt>
    <dgm:pt modelId="{F4651B06-33C5-416E-9634-257F623B7B30}" type="pres">
      <dgm:prSet presAssocID="{EA78B5D7-7E05-4814-83C9-B08EAA8C6F28}" presName="parTxOnly" presStyleLbl="node1" presStyleIdx="5" presStyleCnt="6" custLinFactNeighborX="24782" custLinFactNeighborY="-1201">
        <dgm:presLayoutVars>
          <dgm:bulletEnabled val="1"/>
        </dgm:presLayoutVars>
      </dgm:prSet>
      <dgm:spPr/>
      <dgm:t>
        <a:bodyPr/>
        <a:lstStyle/>
        <a:p>
          <a:endParaRPr lang="hr-HR"/>
        </a:p>
      </dgm:t>
    </dgm:pt>
  </dgm:ptLst>
  <dgm:cxnLst>
    <dgm:cxn modelId="{563C003E-1EEB-4F2A-AA8F-97F08CDBF2DF}" type="presOf" srcId="{BEF2F2D4-1C2E-4BEC-BC05-91B682354EC8}" destId="{83C5EDA4-CACE-44F3-8D45-982AC55A7F67}" srcOrd="0" destOrd="0" presId="urn:microsoft.com/office/officeart/2005/8/layout/hChevron3"/>
    <dgm:cxn modelId="{50452970-E0E1-4517-9EC5-BF871D044A86}" srcId="{13AAA30F-0F7E-45BD-8CA1-20694B834FDF}" destId="{51272783-7B0B-456B-81C4-C55C9AEDFB33}" srcOrd="3" destOrd="0" parTransId="{B600C28A-5BD0-48E1-8BEE-77C7AA5B7955}" sibTransId="{2DD5D539-D576-483F-A2BF-35788149347F}"/>
    <dgm:cxn modelId="{C823CFCA-E021-4137-9087-B64359DD6839}" srcId="{13AAA30F-0F7E-45BD-8CA1-20694B834FDF}" destId="{A911551C-7E62-406F-8ACA-554FC6714EF3}" srcOrd="0" destOrd="0" parTransId="{EAB09678-3973-4DEE-A437-12100D5B308D}" sibTransId="{69846352-E0B6-4037-A114-C98FE9F7B8E5}"/>
    <dgm:cxn modelId="{9CAEA50E-446D-4E95-B4BA-1FBFEEED421D}" type="presOf" srcId="{A911551C-7E62-406F-8ACA-554FC6714EF3}" destId="{1C52F4C6-9F07-4CE3-A90A-4B7127177B60}" srcOrd="0" destOrd="0" presId="urn:microsoft.com/office/officeart/2005/8/layout/hChevron3"/>
    <dgm:cxn modelId="{9E9C3D71-3889-4FA8-B588-EFE02BDA4E81}" srcId="{13AAA30F-0F7E-45BD-8CA1-20694B834FDF}" destId="{E6EB399B-7679-4C1C-BB74-1C7039FC3111}" srcOrd="2" destOrd="0" parTransId="{4613BE8F-2904-4E6A-9C66-29E04EF496B8}" sibTransId="{79E149F0-B456-4272-9440-1C785F9F545E}"/>
    <dgm:cxn modelId="{987AF1E4-97E9-44F4-9483-62E9BC24BB68}" srcId="{13AAA30F-0F7E-45BD-8CA1-20694B834FDF}" destId="{BEF2F2D4-1C2E-4BEC-BC05-91B682354EC8}" srcOrd="1" destOrd="0" parTransId="{C042F2C9-8126-4CB0-9A2C-84CCFF68E039}" sibTransId="{6563CF78-F00B-445A-82BE-AE5F79B727F2}"/>
    <dgm:cxn modelId="{28753589-013F-4258-8E47-055FA50B4A2E}" type="presOf" srcId="{EA78B5D7-7E05-4814-83C9-B08EAA8C6F28}" destId="{F4651B06-33C5-416E-9634-257F623B7B30}" srcOrd="0" destOrd="0" presId="urn:microsoft.com/office/officeart/2005/8/layout/hChevron3"/>
    <dgm:cxn modelId="{F67CFED4-0F24-4030-9427-3A2609CAE88B}" type="presOf" srcId="{E6EB399B-7679-4C1C-BB74-1C7039FC3111}" destId="{FE363221-F2D1-43F5-850C-11720E2705C6}" srcOrd="0" destOrd="0" presId="urn:microsoft.com/office/officeart/2005/8/layout/hChevron3"/>
    <dgm:cxn modelId="{D76EDD09-6AEF-4BBC-8B29-8730A6D6CF66}" type="presOf" srcId="{51272783-7B0B-456B-81C4-C55C9AEDFB33}" destId="{A3BA20C5-9CF6-470F-BDDC-94C6711B86A0}" srcOrd="0" destOrd="0" presId="urn:microsoft.com/office/officeart/2005/8/layout/hChevron3"/>
    <dgm:cxn modelId="{D96A3D69-9A51-4851-9910-5D9EC27C3656}" type="presOf" srcId="{13AAA30F-0F7E-45BD-8CA1-20694B834FDF}" destId="{EBC21F32-CD39-4D7F-8736-565A28A73B00}" srcOrd="0" destOrd="0" presId="urn:microsoft.com/office/officeart/2005/8/layout/hChevron3"/>
    <dgm:cxn modelId="{39E5D26F-AE61-4C96-B95B-2DACB2073AAB}" srcId="{13AAA30F-0F7E-45BD-8CA1-20694B834FDF}" destId="{EA78B5D7-7E05-4814-83C9-B08EAA8C6F28}" srcOrd="5" destOrd="0" parTransId="{A31DF0BB-4D00-4B7C-B8B4-2DCE9CF0C0A0}" sibTransId="{8A61C598-C1F3-4AE3-8FB8-FCE41329F6B2}"/>
    <dgm:cxn modelId="{7E50C685-DB79-4A86-B6FE-423092C07973}" type="presOf" srcId="{853EAB29-B9BA-48EA-9A4E-03A1E9518844}" destId="{88485FD1-1237-4FA3-BE86-B20234A8BF6B}" srcOrd="0" destOrd="0" presId="urn:microsoft.com/office/officeart/2005/8/layout/hChevron3"/>
    <dgm:cxn modelId="{468293C9-8D2D-41AE-A20D-7BBBB5496228}" srcId="{13AAA30F-0F7E-45BD-8CA1-20694B834FDF}" destId="{853EAB29-B9BA-48EA-9A4E-03A1E9518844}" srcOrd="4" destOrd="0" parTransId="{8C446295-964E-4297-BF82-D764EE2810B6}" sibTransId="{1AEF9D47-A028-4E93-8C85-EC6E2EFD4573}"/>
    <dgm:cxn modelId="{B66F2205-6F51-4D01-B540-E2125700C0E3}" type="presParOf" srcId="{EBC21F32-CD39-4D7F-8736-565A28A73B00}" destId="{1C52F4C6-9F07-4CE3-A90A-4B7127177B60}" srcOrd="0" destOrd="0" presId="urn:microsoft.com/office/officeart/2005/8/layout/hChevron3"/>
    <dgm:cxn modelId="{5D3BD7D8-439D-49FD-965F-D6772267C752}" type="presParOf" srcId="{EBC21F32-CD39-4D7F-8736-565A28A73B00}" destId="{0F27945F-8970-41A2-9D6D-326FE6FB65E0}" srcOrd="1" destOrd="0" presId="urn:microsoft.com/office/officeart/2005/8/layout/hChevron3"/>
    <dgm:cxn modelId="{B405E3F7-D5EB-4429-B3A2-58D8AD0780E2}" type="presParOf" srcId="{EBC21F32-CD39-4D7F-8736-565A28A73B00}" destId="{83C5EDA4-CACE-44F3-8D45-982AC55A7F67}" srcOrd="2" destOrd="0" presId="urn:microsoft.com/office/officeart/2005/8/layout/hChevron3"/>
    <dgm:cxn modelId="{A49A69F1-46D8-429E-B87D-CC99FC0A2B1A}" type="presParOf" srcId="{EBC21F32-CD39-4D7F-8736-565A28A73B00}" destId="{5AE8A40C-484E-419D-8A2A-46B30916B5CE}" srcOrd="3" destOrd="0" presId="urn:microsoft.com/office/officeart/2005/8/layout/hChevron3"/>
    <dgm:cxn modelId="{F363A907-6526-4267-8928-7C499EEC789D}" type="presParOf" srcId="{EBC21F32-CD39-4D7F-8736-565A28A73B00}" destId="{FE363221-F2D1-43F5-850C-11720E2705C6}" srcOrd="4" destOrd="0" presId="urn:microsoft.com/office/officeart/2005/8/layout/hChevron3"/>
    <dgm:cxn modelId="{55BC10CC-02EB-44D6-AB2D-4D99950756C8}" type="presParOf" srcId="{EBC21F32-CD39-4D7F-8736-565A28A73B00}" destId="{3E89FF63-8AAA-4904-8F50-F427645E25AD}" srcOrd="5" destOrd="0" presId="urn:microsoft.com/office/officeart/2005/8/layout/hChevron3"/>
    <dgm:cxn modelId="{F2FF3A99-4CBB-49F2-A5C0-BAB540FD87BA}" type="presParOf" srcId="{EBC21F32-CD39-4D7F-8736-565A28A73B00}" destId="{A3BA20C5-9CF6-470F-BDDC-94C6711B86A0}" srcOrd="6" destOrd="0" presId="urn:microsoft.com/office/officeart/2005/8/layout/hChevron3"/>
    <dgm:cxn modelId="{C02FDDB3-8696-460B-A9D6-1CAC4BE448B2}" type="presParOf" srcId="{EBC21F32-CD39-4D7F-8736-565A28A73B00}" destId="{3D743BFA-3FF5-468F-A747-AE77424D7F6E}" srcOrd="7" destOrd="0" presId="urn:microsoft.com/office/officeart/2005/8/layout/hChevron3"/>
    <dgm:cxn modelId="{F6332BF6-69BF-4FBA-80AA-152904C65A58}" type="presParOf" srcId="{EBC21F32-CD39-4D7F-8736-565A28A73B00}" destId="{88485FD1-1237-4FA3-BE86-B20234A8BF6B}" srcOrd="8" destOrd="0" presId="urn:microsoft.com/office/officeart/2005/8/layout/hChevron3"/>
    <dgm:cxn modelId="{E3EC142A-7F60-4398-9CC3-1D89DDA636E0}" type="presParOf" srcId="{EBC21F32-CD39-4D7F-8736-565A28A73B00}" destId="{AF1CEFBD-6782-40B7-848B-D39D3ACDF3CA}" srcOrd="9" destOrd="0" presId="urn:microsoft.com/office/officeart/2005/8/layout/hChevron3"/>
    <dgm:cxn modelId="{08E757CC-2A7F-407F-9DAA-EB3AD44CB453}" type="presParOf" srcId="{EBC21F32-CD39-4D7F-8736-565A28A73B00}" destId="{F4651B06-33C5-416E-9634-257F623B7B30}" srcOrd="10" destOrd="0" presId="urn:microsoft.com/office/officeart/2005/8/layout/hChevron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52F4C6-9F07-4CE3-A90A-4B7127177B60}">
      <dsp:nvSpPr>
        <dsp:cNvPr id="0" name=""/>
        <dsp:cNvSpPr/>
      </dsp:nvSpPr>
      <dsp:spPr>
        <a:xfrm>
          <a:off x="3515" y="306796"/>
          <a:ext cx="1436340" cy="754558"/>
        </a:xfrm>
        <a:prstGeom prst="homePlate">
          <a:avLst/>
        </a:prstGeom>
        <a:gradFill rotWithShape="0">
          <a:gsLst>
            <a:gs pos="0">
              <a:srgbClr val="DDEBCF"/>
            </a:gs>
            <a:gs pos="50000">
              <a:srgbClr val="9CB86E"/>
            </a:gs>
            <a:gs pos="100000">
              <a:srgbClr val="156B13"/>
            </a:gs>
          </a:gsLst>
          <a:lin ang="16200000" scaled="0"/>
        </a:gradFill>
        <a:ln>
          <a:noFill/>
        </a:ln>
        <a:effectLst>
          <a:outerShdw blurRad="40000" dist="20000" dir="5400000" rotWithShape="0">
            <a:schemeClr val="accent3">
              <a:lumMod val="60000"/>
              <a:lumOff val="4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Utvrđivanje</a:t>
          </a:r>
          <a:r>
            <a:rPr lang="hr-HR" sz="1400" b="1" kern="1200" dirty="0" smtClean="0">
              <a:latin typeface="Arial Narrow" pitchFamily="34" charset="0"/>
            </a:rPr>
            <a:t> </a:t>
          </a:r>
          <a:r>
            <a:rPr lang="hr-HR" sz="1400" b="1" kern="1200" dirty="0" smtClean="0">
              <a:solidFill>
                <a:srgbClr val="FF0000"/>
              </a:solidFill>
              <a:latin typeface="Arial Narrow" pitchFamily="34" charset="0"/>
            </a:rPr>
            <a:t>potreba za r/u/r</a:t>
          </a:r>
          <a:endParaRPr lang="hr-HR" sz="1400" b="1" kern="1200" dirty="0">
            <a:solidFill>
              <a:srgbClr val="FF0000"/>
            </a:solidFill>
            <a:latin typeface="Arial Narrow" pitchFamily="34" charset="0"/>
          </a:endParaRPr>
        </a:p>
      </dsp:txBody>
      <dsp:txXfrm>
        <a:off x="3515" y="306796"/>
        <a:ext cx="1436340" cy="754558"/>
      </dsp:txXfrm>
    </dsp:sp>
    <dsp:sp modelId="{83C5EDA4-CACE-44F3-8D45-982AC55A7F67}">
      <dsp:nvSpPr>
        <dsp:cNvPr id="0" name=""/>
        <dsp:cNvSpPr/>
      </dsp:nvSpPr>
      <dsp:spPr>
        <a:xfrm>
          <a:off x="1062576" y="306796"/>
          <a:ext cx="2041439" cy="754558"/>
        </a:xfrm>
        <a:prstGeom prst="chevron">
          <a:avLst/>
        </a:prstGeom>
        <a:gradFill rotWithShape="0">
          <a:gsLst>
            <a:gs pos="0">
              <a:srgbClr val="DDEBCF"/>
            </a:gs>
            <a:gs pos="50000">
              <a:srgbClr val="9CB86E"/>
            </a:gs>
            <a:gs pos="100000">
              <a:srgbClr val="156B13"/>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Objedinjavanje potreba na razini naručitelja</a:t>
          </a:r>
          <a:endParaRPr lang="hr-HR" sz="1400" b="1" kern="1200" dirty="0">
            <a:solidFill>
              <a:srgbClr val="FF0000"/>
            </a:solidFill>
            <a:latin typeface="Arial Narrow" pitchFamily="34" charset="0"/>
          </a:endParaRPr>
        </a:p>
      </dsp:txBody>
      <dsp:txXfrm>
        <a:off x="1062576" y="306796"/>
        <a:ext cx="2041439" cy="754558"/>
      </dsp:txXfrm>
    </dsp:sp>
    <dsp:sp modelId="{FE363221-F2D1-43F5-850C-11720E2705C6}">
      <dsp:nvSpPr>
        <dsp:cNvPr id="0" name=""/>
        <dsp:cNvSpPr/>
      </dsp:nvSpPr>
      <dsp:spPr>
        <a:xfrm>
          <a:off x="2743200"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hr-HR" sz="1600" b="1" kern="1200" dirty="0" smtClean="0">
              <a:solidFill>
                <a:srgbClr val="FF0000"/>
              </a:solidFill>
              <a:latin typeface="Arial Narrow" pitchFamily="34" charset="0"/>
            </a:rPr>
            <a:t>Istraživanje i analiza tržišta</a:t>
          </a:r>
          <a:endParaRPr lang="hr-HR" sz="1600" b="1" kern="1200" dirty="0">
            <a:solidFill>
              <a:srgbClr val="FF0000"/>
            </a:solidFill>
            <a:latin typeface="Arial Narrow" pitchFamily="34" charset="0"/>
          </a:endParaRPr>
        </a:p>
      </dsp:txBody>
      <dsp:txXfrm>
        <a:off x="2743200" y="334888"/>
        <a:ext cx="1886396" cy="754558"/>
      </dsp:txXfrm>
    </dsp:sp>
    <dsp:sp modelId="{A3BA20C5-9CF6-470F-BDDC-94C6711B86A0}">
      <dsp:nvSpPr>
        <dsp:cNvPr id="0" name=""/>
        <dsp:cNvSpPr/>
      </dsp:nvSpPr>
      <dsp:spPr>
        <a:xfrm>
          <a:off x="4248149"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Prethodno savjetovanje s GS</a:t>
          </a:r>
          <a:endParaRPr lang="hr-HR" sz="1400" b="1" kern="1200" dirty="0">
            <a:solidFill>
              <a:srgbClr val="FF0000"/>
            </a:solidFill>
            <a:latin typeface="Arial Narrow" pitchFamily="34" charset="0"/>
          </a:endParaRPr>
        </a:p>
      </dsp:txBody>
      <dsp:txXfrm>
        <a:off x="4248149" y="334888"/>
        <a:ext cx="1886396" cy="754558"/>
      </dsp:txXfrm>
    </dsp:sp>
    <dsp:sp modelId="{88485FD1-1237-4FA3-BE86-B20234A8BF6B}">
      <dsp:nvSpPr>
        <dsp:cNvPr id="0" name=""/>
        <dsp:cNvSpPr/>
      </dsp:nvSpPr>
      <dsp:spPr>
        <a:xfrm>
          <a:off x="5791202"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Izrada dokumentacije o nabavi</a:t>
          </a:r>
          <a:endParaRPr lang="hr-HR" sz="1400" b="1" kern="1200" dirty="0">
            <a:solidFill>
              <a:srgbClr val="FF0000"/>
            </a:solidFill>
            <a:latin typeface="Arial Narrow" pitchFamily="34" charset="0"/>
          </a:endParaRPr>
        </a:p>
      </dsp:txBody>
      <dsp:txXfrm>
        <a:off x="5791202" y="334888"/>
        <a:ext cx="1886396" cy="754558"/>
      </dsp:txXfrm>
    </dsp:sp>
    <dsp:sp modelId="{F4651B06-33C5-416E-9634-257F623B7B30}">
      <dsp:nvSpPr>
        <dsp:cNvPr id="0" name=""/>
        <dsp:cNvSpPr/>
      </dsp:nvSpPr>
      <dsp:spPr>
        <a:xfrm>
          <a:off x="7162801"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Plan nabave</a:t>
          </a:r>
          <a:endParaRPr lang="hr-HR" sz="1400" b="1" kern="1200" dirty="0">
            <a:solidFill>
              <a:srgbClr val="FF0000"/>
            </a:solidFill>
            <a:latin typeface="Arial Narrow" pitchFamily="34" charset="0"/>
          </a:endParaRPr>
        </a:p>
      </dsp:txBody>
      <dsp:txXfrm>
        <a:off x="7162801" y="334888"/>
        <a:ext cx="1886396" cy="7545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52F4C6-9F07-4CE3-A90A-4B7127177B60}">
      <dsp:nvSpPr>
        <dsp:cNvPr id="0" name=""/>
        <dsp:cNvSpPr/>
      </dsp:nvSpPr>
      <dsp:spPr>
        <a:xfrm>
          <a:off x="512" y="317065"/>
          <a:ext cx="1651949" cy="734020"/>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Objava poziva na nadmetanje</a:t>
          </a:r>
          <a:endParaRPr lang="hr-HR" sz="1400" b="1" kern="1200" dirty="0">
            <a:solidFill>
              <a:srgbClr val="FF0000"/>
            </a:solidFill>
            <a:latin typeface="Arial Narrow" pitchFamily="34" charset="0"/>
          </a:endParaRPr>
        </a:p>
      </dsp:txBody>
      <dsp:txXfrm>
        <a:off x="512" y="317065"/>
        <a:ext cx="1651949" cy="734020"/>
      </dsp:txXfrm>
    </dsp:sp>
    <dsp:sp modelId="{83C5EDA4-CACE-44F3-8D45-982AC55A7F67}">
      <dsp:nvSpPr>
        <dsp:cNvPr id="0" name=""/>
        <dsp:cNvSpPr/>
      </dsp:nvSpPr>
      <dsp:spPr>
        <a:xfrm>
          <a:off x="1285451" y="317065"/>
          <a:ext cx="1985873"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Zaprimanje ponuda</a:t>
          </a:r>
          <a:endParaRPr lang="hr-HR" sz="1400" b="1" kern="1200" dirty="0">
            <a:solidFill>
              <a:srgbClr val="FF0000"/>
            </a:solidFill>
            <a:latin typeface="Arial Narrow" pitchFamily="34" charset="0"/>
          </a:endParaRPr>
        </a:p>
      </dsp:txBody>
      <dsp:txXfrm>
        <a:off x="1285451" y="317065"/>
        <a:ext cx="1985873" cy="734020"/>
      </dsp:txXfrm>
    </dsp:sp>
    <dsp:sp modelId="{FE363221-F2D1-43F5-850C-11720E2705C6}">
      <dsp:nvSpPr>
        <dsp:cNvPr id="0" name=""/>
        <dsp:cNvSpPr/>
      </dsp:nvSpPr>
      <dsp:spPr>
        <a:xfrm>
          <a:off x="2904315" y="317065"/>
          <a:ext cx="1835050"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hr-HR" sz="1200" b="1" kern="1200" dirty="0" smtClean="0">
              <a:solidFill>
                <a:srgbClr val="FF0000"/>
              </a:solidFill>
              <a:latin typeface="Arial Narrow" pitchFamily="34" charset="0"/>
            </a:rPr>
            <a:t>Otvaranje i Pregled i ocjena ponuda</a:t>
          </a:r>
          <a:endParaRPr lang="hr-HR" sz="1200" b="1" kern="1200" dirty="0">
            <a:solidFill>
              <a:srgbClr val="FF0000"/>
            </a:solidFill>
            <a:latin typeface="Arial Narrow" pitchFamily="34" charset="0"/>
          </a:endParaRPr>
        </a:p>
      </dsp:txBody>
      <dsp:txXfrm>
        <a:off x="2904315" y="317065"/>
        <a:ext cx="1835050" cy="734020"/>
      </dsp:txXfrm>
    </dsp:sp>
    <dsp:sp modelId="{A3BA20C5-9CF6-470F-BDDC-94C6711B86A0}">
      <dsp:nvSpPr>
        <dsp:cNvPr id="0" name=""/>
        <dsp:cNvSpPr/>
      </dsp:nvSpPr>
      <dsp:spPr>
        <a:xfrm>
          <a:off x="4372355" y="317065"/>
          <a:ext cx="1835050"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Odluka o odabiru</a:t>
          </a:r>
          <a:endParaRPr lang="hr-HR" sz="1400" b="1" kern="1200" dirty="0">
            <a:solidFill>
              <a:srgbClr val="FF0000"/>
            </a:solidFill>
            <a:latin typeface="Arial Narrow" pitchFamily="34" charset="0"/>
          </a:endParaRPr>
        </a:p>
      </dsp:txBody>
      <dsp:txXfrm>
        <a:off x="4372355" y="317065"/>
        <a:ext cx="1835050" cy="734020"/>
      </dsp:txXfrm>
    </dsp:sp>
    <dsp:sp modelId="{88485FD1-1237-4FA3-BE86-B20234A8BF6B}">
      <dsp:nvSpPr>
        <dsp:cNvPr id="0" name=""/>
        <dsp:cNvSpPr/>
      </dsp:nvSpPr>
      <dsp:spPr>
        <a:xfrm>
          <a:off x="5840396" y="317065"/>
          <a:ext cx="1835050"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Sklapanje sporazuma/ ugovora</a:t>
          </a:r>
          <a:endParaRPr lang="hr-HR" sz="1400" b="1" kern="1200" dirty="0">
            <a:solidFill>
              <a:srgbClr val="FF0000"/>
            </a:solidFill>
            <a:latin typeface="Arial Narrow" pitchFamily="34" charset="0"/>
          </a:endParaRPr>
        </a:p>
      </dsp:txBody>
      <dsp:txXfrm>
        <a:off x="5840396" y="317065"/>
        <a:ext cx="1835050" cy="734020"/>
      </dsp:txXfrm>
    </dsp:sp>
    <dsp:sp modelId="{F4651B06-33C5-416E-9634-257F623B7B30}">
      <dsp:nvSpPr>
        <dsp:cNvPr id="0" name=""/>
        <dsp:cNvSpPr/>
      </dsp:nvSpPr>
      <dsp:spPr>
        <a:xfrm>
          <a:off x="7308949" y="308250"/>
          <a:ext cx="1835050" cy="734020"/>
        </a:xfrm>
        <a:prstGeom prst="chevron">
          <a:avLst/>
        </a:prstGeom>
        <a:gradFill rotWithShape="0">
          <a:gsLst>
            <a:gs pos="0">
              <a:srgbClr val="DDEBCF"/>
            </a:gs>
            <a:gs pos="50000">
              <a:srgbClr val="9CB86E"/>
            </a:gs>
            <a:gs pos="100000">
              <a:srgbClr val="156B13"/>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Izvršenje ugovora/OS</a:t>
          </a:r>
          <a:endParaRPr lang="hr-HR" sz="1400" b="1" kern="1200" dirty="0">
            <a:solidFill>
              <a:srgbClr val="FF0000"/>
            </a:solidFill>
            <a:latin typeface="Arial Narrow" pitchFamily="34" charset="0"/>
          </a:endParaRPr>
        </a:p>
      </dsp:txBody>
      <dsp:txXfrm>
        <a:off x="7308949" y="308250"/>
        <a:ext cx="1835050" cy="73402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8919C11A-C71C-4918-AD79-72A96BD8FAF5}" type="datetimeFigureOut">
              <a:rPr lang="hr-HR" smtClean="0"/>
              <a:pPr/>
              <a:t>1.2.2017.</a:t>
            </a:fld>
            <a:endParaRPr lang="hr-HR"/>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611C3337-9E6F-4984-AAC5-EAABC0140A2E}" type="slidenum">
              <a:rPr lang="hr-HR" smtClean="0"/>
              <a:pPr/>
              <a:t>‹#›</a:t>
            </a:fld>
            <a:endParaRPr lang="hr-HR"/>
          </a:p>
        </p:txBody>
      </p:sp>
    </p:spTree>
    <p:extLst>
      <p:ext uri="{BB962C8B-B14F-4D97-AF65-F5344CB8AC3E}">
        <p14:creationId xmlns:p14="http://schemas.microsoft.com/office/powerpoint/2010/main" xmlns="" val="2266402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E6EFAA7E-C636-4E12-AFB3-355DF4F0EE48}" type="datetimeFigureOut">
              <a:rPr lang="hr-HR" smtClean="0"/>
              <a:pPr/>
              <a:t>1.2.2017.</a:t>
            </a:fld>
            <a:endParaRPr lang="hr-HR"/>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0B72ACDD-8D96-4CC4-82C7-8F68244B08A8}" type="slidenum">
              <a:rPr lang="hr-HR" smtClean="0"/>
              <a:pPr/>
              <a:t>‹#›</a:t>
            </a:fld>
            <a:endParaRPr lang="hr-HR"/>
          </a:p>
        </p:txBody>
      </p:sp>
    </p:spTree>
    <p:extLst>
      <p:ext uri="{BB962C8B-B14F-4D97-AF65-F5344CB8AC3E}">
        <p14:creationId xmlns:p14="http://schemas.microsoft.com/office/powerpoint/2010/main" xmlns="" val="220597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2147"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hr-HR" altLang="sr-Latn-RS" dirty="0" smtClean="0"/>
          </a:p>
        </p:txBody>
      </p:sp>
      <p:sp>
        <p:nvSpPr>
          <p:cNvPr id="262148" name="Rezervirano mjesto broja slajd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F3C28B2-E6E6-46AE-953C-C1B4BCA78933}" type="slidenum">
              <a:rPr lang="hr-HR" altLang="sr-Latn-RS" smtClean="0">
                <a:cs typeface="Arial" charset="0"/>
              </a:rPr>
              <a:pPr eaLnBrk="1" hangingPunct="1">
                <a:spcBef>
                  <a:spcPct val="0"/>
                </a:spcBef>
              </a:pPr>
              <a:t>9</a:t>
            </a:fld>
            <a:endParaRPr lang="hr-HR" altLang="sr-Latn-R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2147"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hr-HR" altLang="sr-Latn-RS" dirty="0" smtClean="0"/>
          </a:p>
        </p:txBody>
      </p:sp>
      <p:sp>
        <p:nvSpPr>
          <p:cNvPr id="262148" name="Rezervirano mjesto broja slajd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F3C28B2-E6E6-46AE-953C-C1B4BCA78933}" type="slidenum">
              <a:rPr lang="hr-HR" altLang="sr-Latn-RS" smtClean="0">
                <a:cs typeface="Arial" charset="0"/>
              </a:rPr>
              <a:pPr eaLnBrk="1" hangingPunct="1">
                <a:spcBef>
                  <a:spcPct val="0"/>
                </a:spcBef>
              </a:pPr>
              <a:t>10</a:t>
            </a:fld>
            <a:endParaRPr lang="hr-HR" altLang="sr-Latn-RS"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7918316" cy="1775430"/>
          </a:xfrm>
        </p:spPr>
        <p:txBody>
          <a:bodyPr>
            <a:normAutofit fontScale="90000"/>
          </a:bodyPr>
          <a:lstStyle/>
          <a:p>
            <a:r>
              <a:rPr lang="hr-HR" b="1" i="1" dirty="0" smtClean="0">
                <a:solidFill>
                  <a:schemeClr val="tx2">
                    <a:lumMod val="75000"/>
                  </a:schemeClr>
                </a:solidFill>
              </a:rPr>
              <a:t>Najznačajnije novine u vezi s provedbom postupaka javne nabave</a:t>
            </a:r>
            <a:endParaRPr lang="hr-HR" b="1" i="1" dirty="0">
              <a:solidFill>
                <a:schemeClr val="tx2">
                  <a:lumMod val="75000"/>
                </a:schemeClr>
              </a:solidFill>
            </a:endParaRPr>
          </a:p>
        </p:txBody>
      </p:sp>
      <p:sp>
        <p:nvSpPr>
          <p:cNvPr id="3" name="Subtitle 2"/>
          <p:cNvSpPr>
            <a:spLocks noGrp="1"/>
          </p:cNvSpPr>
          <p:nvPr>
            <p:ph type="subTitle" idx="1"/>
          </p:nvPr>
        </p:nvSpPr>
        <p:spPr>
          <a:xfrm>
            <a:off x="5105400" y="4953000"/>
            <a:ext cx="3352800" cy="685800"/>
          </a:xfrm>
        </p:spPr>
        <p:txBody>
          <a:bodyPr>
            <a:normAutofit/>
          </a:bodyPr>
          <a:lstStyle/>
          <a:p>
            <a:r>
              <a:rPr lang="hr-HR" sz="1000" dirty="0">
                <a:solidFill>
                  <a:schemeClr val="tx2">
                    <a:lumMod val="75000"/>
                  </a:schemeClr>
                </a:solidFill>
              </a:rPr>
              <a:t>.</a:t>
            </a:r>
          </a:p>
        </p:txBody>
      </p:sp>
      <p:sp>
        <p:nvSpPr>
          <p:cNvPr id="6" name="Rectangle 5"/>
          <p:cNvSpPr/>
          <p:nvPr/>
        </p:nvSpPr>
        <p:spPr>
          <a:xfrm>
            <a:off x="3962400" y="5029200"/>
            <a:ext cx="4114800" cy="1200329"/>
          </a:xfrm>
          <a:prstGeom prst="rect">
            <a:avLst/>
          </a:prstGeom>
        </p:spPr>
        <p:txBody>
          <a:bodyPr wrap="square">
            <a:spAutoFit/>
          </a:bodyPr>
          <a:lstStyle/>
          <a:p>
            <a:pPr algn="ctr">
              <a:spcBef>
                <a:spcPct val="50000"/>
              </a:spcBef>
              <a:defRPr/>
            </a:pPr>
            <a:r>
              <a:rPr lang="hr-HR" b="1" i="1" dirty="0" smtClean="0">
                <a:solidFill>
                  <a:schemeClr val="tx2"/>
                </a:solidFill>
                <a:latin typeface="Lucida Sans Unicode" pitchFamily="34" charset="0"/>
                <a:cs typeface="Lucida Sans Unicode" pitchFamily="34" charset="0"/>
              </a:rPr>
              <a:t>Ante Loboja, </a:t>
            </a:r>
            <a:r>
              <a:rPr lang="hr-HR" b="1" i="1" dirty="0" err="1" smtClean="0">
                <a:solidFill>
                  <a:schemeClr val="tx2"/>
                </a:solidFill>
                <a:latin typeface="Lucida Sans Unicode" pitchFamily="34" charset="0"/>
                <a:cs typeface="Lucida Sans Unicode" pitchFamily="34" charset="0"/>
              </a:rPr>
              <a:t>dipl.iur</a:t>
            </a:r>
            <a:r>
              <a:rPr lang="hr-HR" b="1" i="1" dirty="0" smtClean="0">
                <a:solidFill>
                  <a:schemeClr val="tx2"/>
                </a:solidFill>
                <a:latin typeface="Lucida Sans Unicode" pitchFamily="34" charset="0"/>
                <a:cs typeface="Lucida Sans Unicode" pitchFamily="34" charset="0"/>
              </a:rPr>
              <a:t>.</a:t>
            </a:r>
          </a:p>
          <a:p>
            <a:pPr algn="ctr">
              <a:spcBef>
                <a:spcPct val="50000"/>
              </a:spcBef>
              <a:defRPr/>
            </a:pPr>
            <a:r>
              <a:rPr lang="hr-HR" b="1" i="1" dirty="0" smtClean="0">
                <a:solidFill>
                  <a:schemeClr val="tx2"/>
                </a:solidFill>
                <a:latin typeface="Lucida Sans Unicode" pitchFamily="34" charset="0"/>
                <a:cs typeface="Lucida Sans Unicode" pitchFamily="34" charset="0"/>
              </a:rPr>
              <a:t>Zagreb, 20. prosinca  2016.</a:t>
            </a:r>
          </a:p>
          <a:p>
            <a:pPr algn="ctr">
              <a:spcBef>
                <a:spcPct val="50000"/>
              </a:spcBef>
              <a:defRPr/>
            </a:pPr>
            <a:endParaRPr lang="hr-HR" b="1" dirty="0" smtClean="0">
              <a:solidFill>
                <a:schemeClr val="tx2"/>
              </a:solidFill>
              <a:latin typeface="Lucida Sans Unicode" pitchFamily="34" charset="0"/>
              <a:cs typeface="Lucida Sans Unicode" pitchFamily="34" charset="0"/>
            </a:endParaRPr>
          </a:p>
        </p:txBody>
      </p:sp>
      <p:pic>
        <p:nvPicPr>
          <p:cNvPr id="1026" name="Picture 2" descr="D:\Users\aloboja\Desktop\logo_novi_2.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0" y="475660"/>
            <a:ext cx="2254422" cy="20389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52271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slov 1"/>
          <p:cNvSpPr>
            <a:spLocks noGrp="1"/>
          </p:cNvSpPr>
          <p:nvPr>
            <p:ph type="title"/>
          </p:nvPr>
        </p:nvSpPr>
        <p:spPr>
          <a:xfrm>
            <a:off x="381000" y="228601"/>
            <a:ext cx="8243888" cy="533399"/>
          </a:xfrm>
        </p:spPr>
        <p:txBody>
          <a:bodyPr>
            <a:normAutofit fontScale="90000"/>
          </a:bodyPr>
          <a:lstStyle/>
          <a:p>
            <a:pPr>
              <a:defRPr/>
            </a:pPr>
            <a:r>
              <a:rPr lang="hr-HR" sz="3200" b="1" dirty="0" smtClean="0">
                <a:solidFill>
                  <a:schemeClr val="tx2"/>
                </a:solidFill>
                <a:ea typeface="+mn-ea"/>
                <a:cs typeface="Times New Roman" pitchFamily="18" charset="0"/>
              </a:rPr>
              <a:t>Rokovi – </a:t>
            </a:r>
            <a:r>
              <a:rPr lang="hr-HR" altLang="sr-Latn-RS" sz="3100" b="1" dirty="0" err="1" smtClean="0">
                <a:solidFill>
                  <a:schemeClr val="tx2"/>
                </a:solidFill>
                <a:cs typeface="Times New Roman" pitchFamily="18" charset="0"/>
              </a:rPr>
              <a:t>dvostupanjski</a:t>
            </a:r>
            <a:r>
              <a:rPr lang="hr-HR" altLang="sr-Latn-RS" sz="3100" b="1" dirty="0" smtClean="0">
                <a:solidFill>
                  <a:schemeClr val="tx2"/>
                </a:solidFill>
                <a:cs typeface="Times New Roman" pitchFamily="18" charset="0"/>
              </a:rPr>
              <a:t> postupci</a:t>
            </a:r>
            <a:endParaRPr lang="hr-HR" sz="3100" b="1" dirty="0" smtClean="0">
              <a:solidFill>
                <a:schemeClr val="tx2"/>
              </a:solidFill>
              <a:ea typeface="+mn-ea"/>
              <a:cs typeface="Times New Roman" pitchFamily="18" charset="0"/>
            </a:endParaRPr>
          </a:p>
        </p:txBody>
      </p:sp>
      <p:sp>
        <p:nvSpPr>
          <p:cNvPr id="26629" name="TekstniOkvir 11"/>
          <p:cNvSpPr txBox="1">
            <a:spLocks noChangeArrowheads="1"/>
          </p:cNvSpPr>
          <p:nvPr/>
        </p:nvSpPr>
        <p:spPr bwMode="auto">
          <a:xfrm>
            <a:off x="304800" y="4876800"/>
            <a:ext cx="8228013" cy="2406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hr-HR" altLang="sr-Latn-RS" sz="1600" dirty="0" smtClean="0">
                <a:solidFill>
                  <a:schemeClr val="tx2"/>
                </a:solidFill>
                <a:latin typeface="Times New Roman" pitchFamily="18" charset="0"/>
                <a:cs typeface="Times New Roman" pitchFamily="18" charset="0"/>
              </a:rPr>
              <a:t>* </a:t>
            </a:r>
            <a:r>
              <a:rPr lang="hr-HR" altLang="sr-Latn-RS" sz="1600" b="1" i="1" dirty="0" smtClean="0">
                <a:solidFill>
                  <a:srgbClr val="FF0000"/>
                </a:solidFill>
                <a:latin typeface="Times New Roman" pitchFamily="18" charset="0"/>
                <a:cs typeface="Times New Roman" pitchFamily="18" charset="0"/>
              </a:rPr>
              <a:t>PIO </a:t>
            </a:r>
            <a:r>
              <a:rPr lang="hr-HR" altLang="sr-Latn-RS" sz="1600" i="1" dirty="0" smtClean="0">
                <a:solidFill>
                  <a:schemeClr val="tx2"/>
                </a:solidFill>
                <a:latin typeface="Times New Roman" pitchFamily="18" charset="0"/>
                <a:cs typeface="Times New Roman" pitchFamily="18" charset="0"/>
              </a:rPr>
              <a:t>poslana na objavu između 35 dana i 12 mjeseci prije slanja objave poziva,</a:t>
            </a:r>
          </a:p>
          <a:p>
            <a:pPr eaLnBrk="1" hangingPunct="1">
              <a:spcBef>
                <a:spcPct val="0"/>
              </a:spcBef>
              <a:buFontTx/>
              <a:buNone/>
              <a:defRPr/>
            </a:pPr>
            <a:r>
              <a:rPr lang="hr-HR" altLang="sr-Latn-RS" sz="1600" i="1" dirty="0">
                <a:solidFill>
                  <a:schemeClr val="tx2"/>
                </a:solidFill>
                <a:latin typeface="Times New Roman" pitchFamily="18" charset="0"/>
                <a:cs typeface="Times New Roman" pitchFamily="18" charset="0"/>
              </a:rPr>
              <a:t>** ako </a:t>
            </a:r>
            <a:r>
              <a:rPr lang="hr-HR" altLang="sr-Latn-RS" sz="1600" i="1" dirty="0" smtClean="0">
                <a:solidFill>
                  <a:schemeClr val="tx2"/>
                </a:solidFill>
                <a:latin typeface="Times New Roman" pitchFamily="18" charset="0"/>
                <a:cs typeface="Times New Roman" pitchFamily="18" charset="0"/>
              </a:rPr>
              <a:t>ponude </a:t>
            </a:r>
            <a:r>
              <a:rPr lang="hr-HR" altLang="sr-Latn-RS" sz="1600" i="1" dirty="0">
                <a:solidFill>
                  <a:schemeClr val="tx2"/>
                </a:solidFill>
                <a:latin typeface="Times New Roman" pitchFamily="18" charset="0"/>
                <a:cs typeface="Times New Roman" pitchFamily="18" charset="0"/>
              </a:rPr>
              <a:t>mogu biti dostavljene </a:t>
            </a:r>
            <a:r>
              <a:rPr lang="hr-HR" altLang="sr-Latn-RS" sz="1600" b="1" i="1" dirty="0" smtClean="0">
                <a:solidFill>
                  <a:srgbClr val="FF0000"/>
                </a:solidFill>
                <a:latin typeface="Times New Roman" pitchFamily="18" charset="0"/>
                <a:cs typeface="Times New Roman" pitchFamily="18" charset="0"/>
              </a:rPr>
              <a:t>e-putem,</a:t>
            </a:r>
            <a:r>
              <a:rPr lang="hr-HR" altLang="sr-Latn-RS" sz="1600" i="1" dirty="0">
                <a:solidFill>
                  <a:schemeClr val="tx2"/>
                </a:solidFill>
                <a:latin typeface="Times New Roman" pitchFamily="18" charset="0"/>
                <a:cs typeface="Times New Roman" pitchFamily="18" charset="0"/>
              </a:rPr>
              <a:t>	</a:t>
            </a:r>
          </a:p>
          <a:p>
            <a:pPr eaLnBrk="1" hangingPunct="1">
              <a:spcBef>
                <a:spcPct val="0"/>
              </a:spcBef>
              <a:buFontTx/>
              <a:buNone/>
              <a:defRPr/>
            </a:pPr>
            <a:r>
              <a:rPr lang="hr-HR" altLang="sr-Latn-RS" sz="1600" i="1" dirty="0" smtClean="0">
                <a:solidFill>
                  <a:schemeClr val="tx2"/>
                </a:solidFill>
                <a:latin typeface="Times New Roman" pitchFamily="18" charset="0"/>
                <a:cs typeface="Times New Roman" pitchFamily="18" charset="0"/>
              </a:rPr>
              <a:t>*** Ako je </a:t>
            </a:r>
            <a:r>
              <a:rPr lang="hr-HR" altLang="sr-Latn-RS" sz="1600" b="1" i="1" dirty="0" smtClean="0">
                <a:solidFill>
                  <a:srgbClr val="FF0000"/>
                </a:solidFill>
                <a:latin typeface="Times New Roman" pitchFamily="18" charset="0"/>
                <a:cs typeface="Times New Roman" pitchFamily="18" charset="0"/>
              </a:rPr>
              <a:t>žurna situacija </a:t>
            </a:r>
            <a:r>
              <a:rPr lang="hr-HR" altLang="sr-Latn-RS" sz="1600" i="1" dirty="0" smtClean="0">
                <a:solidFill>
                  <a:schemeClr val="tx2"/>
                </a:solidFill>
                <a:latin typeface="Times New Roman" pitchFamily="18" charset="0"/>
                <a:cs typeface="Times New Roman" pitchFamily="18" charset="0"/>
              </a:rPr>
              <a:t>propisno opravdana od strane naručitelja,</a:t>
            </a:r>
          </a:p>
          <a:p>
            <a:pPr eaLnBrk="1" hangingPunct="1">
              <a:spcBef>
                <a:spcPct val="0"/>
              </a:spcBef>
              <a:buFontTx/>
              <a:buNone/>
              <a:defRPr/>
            </a:pPr>
            <a:r>
              <a:rPr lang="hr-HR" altLang="sr-Latn-RS" sz="1600" i="1" dirty="0" smtClean="0">
                <a:solidFill>
                  <a:schemeClr val="tx2"/>
                </a:solidFill>
                <a:latin typeface="Times New Roman" pitchFamily="18" charset="0"/>
                <a:cs typeface="Times New Roman" pitchFamily="18" charset="0"/>
              </a:rPr>
              <a:t>**** Rok određen sporazumom između decentraliziranih naručitelja i odabranih natjecatelja. Ako  </a:t>
            </a:r>
          </a:p>
          <a:p>
            <a:pPr eaLnBrk="1" hangingPunct="1">
              <a:spcBef>
                <a:spcPct val="0"/>
              </a:spcBef>
              <a:buFontTx/>
              <a:buNone/>
              <a:defRPr/>
            </a:pPr>
            <a:r>
              <a:rPr lang="hr-HR" altLang="sr-Latn-RS" sz="1600" i="1" dirty="0">
                <a:solidFill>
                  <a:schemeClr val="tx2"/>
                </a:solidFill>
                <a:latin typeface="Times New Roman" pitchFamily="18" charset="0"/>
                <a:cs typeface="Times New Roman" pitchFamily="18" charset="0"/>
              </a:rPr>
              <a:t> </a:t>
            </a:r>
            <a:r>
              <a:rPr lang="hr-HR" altLang="sr-Latn-RS" sz="1600" i="1" dirty="0" smtClean="0">
                <a:solidFill>
                  <a:schemeClr val="tx2"/>
                </a:solidFill>
                <a:latin typeface="Times New Roman" pitchFamily="18" charset="0"/>
                <a:cs typeface="Times New Roman" pitchFamily="18" charset="0"/>
              </a:rPr>
              <a:t>        nema sporazuma – 10 dana, od dana slanja poziva na dostavu ponuda.</a:t>
            </a:r>
          </a:p>
          <a:p>
            <a:r>
              <a:rPr lang="hr-HR" sz="1600" b="1" dirty="0" smtClean="0">
                <a:solidFill>
                  <a:schemeClr val="accent1"/>
                </a:solidFill>
              </a:rPr>
              <a:t> </a:t>
            </a:r>
            <a:r>
              <a:rPr lang="hr-HR" sz="1600" b="1" i="1" dirty="0" smtClean="0">
                <a:solidFill>
                  <a:schemeClr val="tx2"/>
                </a:solidFill>
              </a:rPr>
              <a:t>U </a:t>
            </a:r>
            <a:r>
              <a:rPr lang="hr-HR" sz="1600" b="1" i="1" dirty="0">
                <a:solidFill>
                  <a:schemeClr val="tx2"/>
                </a:solidFill>
              </a:rPr>
              <a:t>natjecateljskom dijalogu i pregovaračkom postupku bez prethodne objave – </a:t>
            </a:r>
            <a:r>
              <a:rPr lang="hr-HR" sz="1600" b="1" i="1" u="sng" dirty="0">
                <a:solidFill>
                  <a:schemeClr val="tx2"/>
                </a:solidFill>
              </a:rPr>
              <a:t>PRIMJERENI ROK</a:t>
            </a:r>
            <a:r>
              <a:rPr lang="hr-HR" sz="1600" b="1" i="1" dirty="0">
                <a:solidFill>
                  <a:schemeClr val="tx2"/>
                </a:solidFill>
              </a:rPr>
              <a:t> – za dostavu inicijalnih, svih sljedećih i konačnih ponuda.</a:t>
            </a:r>
          </a:p>
          <a:p>
            <a:endParaRPr lang="hr-HR" sz="1600" dirty="0"/>
          </a:p>
          <a:p>
            <a:pPr eaLnBrk="1" hangingPunct="1">
              <a:spcBef>
                <a:spcPct val="0"/>
              </a:spcBef>
              <a:buFontTx/>
              <a:buNone/>
              <a:defRPr/>
            </a:pPr>
            <a:endParaRPr lang="hr-HR" altLang="sr-Latn-RS" sz="1600" dirty="0" smtClean="0">
              <a:solidFill>
                <a:schemeClr val="tx2"/>
              </a:solidFill>
              <a:latin typeface="Times New Roman" pitchFamily="18" charset="0"/>
              <a:cs typeface="Times New Roman" pitchFamily="18" charset="0"/>
            </a:endParaRPr>
          </a:p>
        </p:txBody>
      </p:sp>
      <p:graphicFrame>
        <p:nvGraphicFramePr>
          <p:cNvPr id="12" name="Tablica 11"/>
          <p:cNvGraphicFramePr>
            <a:graphicFrameLocks noGrp="1"/>
          </p:cNvGraphicFramePr>
          <p:nvPr>
            <p:extLst>
              <p:ext uri="{D42A27DB-BD31-4B8C-83A1-F6EECF244321}">
                <p14:modId xmlns:p14="http://schemas.microsoft.com/office/powerpoint/2010/main" xmlns="" val="2505614238"/>
              </p:ext>
            </p:extLst>
          </p:nvPr>
        </p:nvGraphicFramePr>
        <p:xfrm>
          <a:off x="304800" y="762000"/>
          <a:ext cx="8442525" cy="3735323"/>
        </p:xfrm>
        <a:graphic>
          <a:graphicData uri="http://schemas.openxmlformats.org/drawingml/2006/table">
            <a:tbl>
              <a:tblPr/>
              <a:tblGrid>
                <a:gridCol w="1965430"/>
                <a:gridCol w="3638854"/>
                <a:gridCol w="2838241"/>
              </a:tblGrid>
              <a:tr h="47735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VV</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MV</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9770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Rok za dostavu zahtjeva</a:t>
                      </a: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30 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ili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15 dana</a:t>
                      </a: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 20 dana</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1721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Rok za dostavu (inicijalnih) ponuda (ograničeni + NP uz Pregovore)</a:t>
                      </a: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30 dana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skraćeni rokovi:  PIO =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10 dana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25 dana</a:t>
                      </a: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10 dana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r>
                        <a:rPr kumimoji="0" lang="hr-HR" altLang="sr-Latn-RS" sz="1400" b="0" i="0" u="sng" strike="noStrike" cap="none" normalizeH="0" baseline="0" dirty="0" err="1" smtClean="0">
                          <a:ln>
                            <a:noFill/>
                          </a:ln>
                          <a:solidFill>
                            <a:schemeClr val="tx2">
                              <a:lumMod val="75000"/>
                            </a:schemeClr>
                          </a:solidFill>
                          <a:effectLst/>
                          <a:latin typeface="Times New Roman" pitchFamily="18" charset="0"/>
                          <a:cs typeface="Times New Roman" pitchFamily="18" charset="0"/>
                        </a:rPr>
                        <a:t>Decentraliz</a:t>
                      </a:r>
                      <a:r>
                        <a:rPr kumimoji="0" lang="hr-HR" altLang="sr-Latn-RS" sz="1400" b="0" i="0" u="sng" strike="noStrike" cap="none" normalizeH="0" baseline="0" dirty="0" smtClean="0">
                          <a:ln>
                            <a:noFill/>
                          </a:ln>
                          <a:solidFill>
                            <a:schemeClr val="tx2">
                              <a:lumMod val="75000"/>
                            </a:schemeClr>
                          </a:solidFill>
                          <a:effectLst/>
                          <a:latin typeface="Times New Roman" pitchFamily="18" charset="0"/>
                          <a:cs typeface="Times New Roman" pitchFamily="18" charset="0"/>
                        </a:rPr>
                        <a:t>. javni naručitelji  –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sporazumni rok </a:t>
                      </a: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(VV i MV) </a:t>
                      </a:r>
                      <a:r>
                        <a:rPr lang="hr-HR" altLang="sr-Latn-RS" sz="1400" dirty="0" smtClean="0">
                          <a:solidFill>
                            <a:schemeClr val="tx2"/>
                          </a:solidFill>
                          <a:latin typeface="Times New Roman" pitchFamily="18" charset="0"/>
                          <a:cs typeface="Times New Roman" pitchFamily="18" charset="0"/>
                        </a:rPr>
                        <a:t>****</a:t>
                      </a:r>
                      <a:endPar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20 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-PIO=10 dana,</a:t>
                      </a:r>
                    </a:p>
                    <a:p>
                      <a:pPr marL="285750" marR="0" lvl="0" indent="-285750" algn="ctr" defTabSz="914400" rtl="0" eaLnBrk="1" fontAlgn="base" latinLnBrk="0" hangingPunct="1">
                        <a:lnSpc>
                          <a:spcPct val="100000"/>
                        </a:lnSpc>
                        <a:spcBef>
                          <a:spcPct val="0"/>
                        </a:spcBef>
                        <a:spcAft>
                          <a:spcPct val="0"/>
                        </a:spcAft>
                        <a:buClrTx/>
                        <a:buSzTx/>
                        <a:buFontTx/>
                        <a:buChar char="-"/>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uzajamni </a:t>
                      </a:r>
                      <a:r>
                        <a:rPr kumimoji="0" lang="hr-HR" altLang="sr-Latn-RS" sz="1800" b="0" i="0" u="none" strike="noStrike" cap="none" normalizeH="0" baseline="0" dirty="0" err="1" smtClean="0">
                          <a:ln>
                            <a:noFill/>
                          </a:ln>
                          <a:solidFill>
                            <a:schemeClr val="tx2">
                              <a:lumMod val="75000"/>
                            </a:schemeClr>
                          </a:solidFill>
                          <a:effectLst/>
                          <a:latin typeface="Times New Roman" pitchFamily="18" charset="0"/>
                          <a:cs typeface="Times New Roman" pitchFamily="18" charset="0"/>
                        </a:rPr>
                        <a:t>sporaz</a:t>
                      </a: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.=10 d.</a:t>
                      </a:r>
                    </a:p>
                    <a:p>
                      <a:pPr marL="285750" marR="0" lvl="0" indent="-285750" algn="ctr" defTabSz="914400" rtl="0" eaLnBrk="1" fontAlgn="base" latinLnBrk="0" hangingPunct="1">
                        <a:lnSpc>
                          <a:spcPct val="100000"/>
                        </a:lnSpc>
                        <a:spcBef>
                          <a:spcPct val="0"/>
                        </a:spcBef>
                        <a:spcAft>
                          <a:spcPct val="0"/>
                        </a:spcAft>
                        <a:buClrTx/>
                        <a:buSzTx/>
                        <a:buFontTx/>
                        <a:buChar char="-"/>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žurnost =15 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nema skraćenja od 5 dana zbog e-dostave.</a:t>
                      </a:r>
                    </a:p>
                    <a:p>
                      <a:pPr marL="285750" marR="0" lvl="0" indent="-285750" algn="ctr" defTabSz="914400" rtl="0" eaLnBrk="1" fontAlgn="base" latinLnBrk="0" hangingPunct="1">
                        <a:lnSpc>
                          <a:spcPct val="100000"/>
                        </a:lnSpc>
                        <a:spcBef>
                          <a:spcPct val="0"/>
                        </a:spcBef>
                        <a:spcAft>
                          <a:spcPct val="0"/>
                        </a:spcAft>
                        <a:buClrTx/>
                        <a:buSzTx/>
                        <a:buFontTx/>
                        <a:buChar char="-"/>
                        <a:tabLst/>
                      </a:pPr>
                      <a:endPar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285750" marR="0" lvl="0" indent="-285750" algn="ctr" defTabSz="914400" rtl="0" eaLnBrk="1" fontAlgn="base" latinLnBrk="0" hangingPunct="1">
                        <a:lnSpc>
                          <a:spcPct val="100000"/>
                        </a:lnSpc>
                        <a:spcBef>
                          <a:spcPct val="0"/>
                        </a:spcBef>
                        <a:spcAft>
                          <a:spcPct val="0"/>
                        </a:spcAft>
                        <a:buClrTx/>
                        <a:buSzTx/>
                        <a:buFontTx/>
                        <a:buChar char="-"/>
                        <a:tabLst/>
                      </a:pPr>
                      <a:endPar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31782" name="Rezervirano mjesto broja slajda 7"/>
          <p:cNvSpPr>
            <a:spLocks noGrp="1"/>
          </p:cNvSpPr>
          <p:nvPr>
            <p:ph type="sldNum" sz="quarter" idx="12"/>
          </p:nvPr>
        </p:nvSpPr>
        <p:spPr bwMode="auto">
          <a:xfrm>
            <a:off x="8174038" y="1588"/>
            <a:ext cx="762000" cy="3667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eaLnBrk="1" hangingPunct="1">
              <a:spcBef>
                <a:spcPct val="0"/>
              </a:spcBef>
              <a:buFontTx/>
              <a:buNone/>
            </a:pPr>
            <a:fld id="{69776D4A-DE8E-42DD-9D08-84DF08F98C2C}" type="slidenum">
              <a:rPr lang="hr-HR" altLang="sr-Latn-RS" sz="1400" smtClean="0">
                <a:solidFill>
                  <a:srgbClr val="FFFFFF"/>
                </a:solidFill>
                <a:latin typeface="Arial" charset="0"/>
                <a:cs typeface="Arial" charset="0"/>
              </a:rPr>
              <a:pPr algn="l" eaLnBrk="1" hangingPunct="1">
                <a:spcBef>
                  <a:spcPct val="0"/>
                </a:spcBef>
                <a:buFontTx/>
                <a:buNone/>
              </a:pPr>
              <a:t>10</a:t>
            </a:fld>
            <a:endParaRPr lang="hr-HR" altLang="sr-Latn-RS" sz="1400" dirty="0" smtClean="0">
              <a:solidFill>
                <a:srgbClr val="FFFFFF"/>
              </a:solidFill>
              <a:latin typeface="Arial" charset="0"/>
              <a:cs typeface="Arial" charset="0"/>
            </a:endParaRPr>
          </a:p>
        </p:txBody>
      </p:sp>
      <p:sp>
        <p:nvSpPr>
          <p:cNvPr id="31783" name="Slide Number Placeholder 14"/>
          <p:cNvSpPr txBox="1">
            <a:spLocks/>
          </p:cNvSpPr>
          <p:nvPr/>
        </p:nvSpPr>
        <p:spPr bwMode="auto">
          <a:xfrm>
            <a:off x="8316913" y="6453188"/>
            <a:ext cx="647700" cy="404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18F87A92-A490-4FAD-8856-57CD2147E609}" type="slidenum">
              <a:rPr lang="hr-HR" altLang="sr-Latn-RS" sz="1200">
                <a:solidFill>
                  <a:schemeClr val="bg1"/>
                </a:solidFill>
                <a:cs typeface="Arial" charset="0"/>
              </a:rPr>
              <a:pPr algn="r" eaLnBrk="1" hangingPunct="1">
                <a:spcBef>
                  <a:spcPct val="0"/>
                </a:spcBef>
                <a:buFontTx/>
                <a:buNone/>
              </a:pPr>
              <a:t>10</a:t>
            </a:fld>
            <a:endParaRPr lang="hr-HR" altLang="sr-Latn-RS" sz="1200" dirty="0">
              <a:solidFill>
                <a:schemeClr val="bg1"/>
              </a:solidFill>
              <a:cs typeface="Arial" charset="0"/>
            </a:endParaRPr>
          </a:p>
        </p:txBody>
      </p:sp>
    </p:spTree>
    <p:extLst>
      <p:ext uri="{BB962C8B-B14F-4D97-AF65-F5344CB8AC3E}">
        <p14:creationId xmlns:p14="http://schemas.microsoft.com/office/powerpoint/2010/main" xmlns="" val="43578634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80" y="273630"/>
            <a:ext cx="8291520" cy="738370"/>
          </a:xfrm>
        </p:spPr>
        <p:txBody>
          <a:bodyPr>
            <a:noAutofit/>
          </a:bodyPr>
          <a:lstStyle/>
          <a:p>
            <a:r>
              <a:rPr lang="hr-HR" sz="3200" b="1" dirty="0" smtClean="0">
                <a:solidFill>
                  <a:schemeClr val="tx2"/>
                </a:solidFill>
              </a:rPr>
              <a:t>Pregovarački </a:t>
            </a:r>
            <a:r>
              <a:rPr lang="hr-HR" sz="3200" b="1" dirty="0">
                <a:solidFill>
                  <a:schemeClr val="tx2"/>
                </a:solidFill>
              </a:rPr>
              <a:t>postupak bez prethodne objave poziva na nadmetanje</a:t>
            </a:r>
            <a:endParaRPr lang="hr-HR" sz="3200" b="1" dirty="0"/>
          </a:p>
        </p:txBody>
      </p:sp>
      <p:sp>
        <p:nvSpPr>
          <p:cNvPr id="3" name="Content Placeholder 2"/>
          <p:cNvSpPr>
            <a:spLocks noGrp="1"/>
          </p:cNvSpPr>
          <p:nvPr>
            <p:ph idx="1"/>
          </p:nvPr>
        </p:nvSpPr>
        <p:spPr>
          <a:xfrm>
            <a:off x="304800" y="1219200"/>
            <a:ext cx="8313083" cy="5486400"/>
          </a:xfrm>
        </p:spPr>
        <p:txBody>
          <a:bodyPr>
            <a:noAutofit/>
          </a:bodyPr>
          <a:lstStyle/>
          <a:p>
            <a:r>
              <a:rPr lang="hr-HR" sz="2000" b="1" i="1" dirty="0" smtClean="0">
                <a:solidFill>
                  <a:schemeClr val="tx2"/>
                </a:solidFill>
              </a:rPr>
              <a:t>Dostava inicijalnih </a:t>
            </a:r>
            <a:r>
              <a:rPr lang="hr-HR" sz="2000" b="1" i="1" dirty="0">
                <a:solidFill>
                  <a:schemeClr val="tx2"/>
                </a:solidFill>
              </a:rPr>
              <a:t>i </a:t>
            </a:r>
            <a:r>
              <a:rPr lang="hr-HR" sz="2000" b="1" i="1" dirty="0" smtClean="0">
                <a:solidFill>
                  <a:schemeClr val="tx2"/>
                </a:solidFill>
              </a:rPr>
              <a:t>svih sljedećih ponuda putem - EOJN RH,</a:t>
            </a:r>
            <a:endParaRPr lang="hr-HR" sz="2000" i="1" dirty="0" smtClean="0">
              <a:solidFill>
                <a:schemeClr val="tx2"/>
              </a:solidFill>
            </a:endParaRPr>
          </a:p>
          <a:p>
            <a:r>
              <a:rPr lang="hr-HR" sz="2000" b="1" i="1" dirty="0">
                <a:solidFill>
                  <a:schemeClr val="tx2"/>
                </a:solidFill>
              </a:rPr>
              <a:t>Naručitelji su obvezni odrediti obvezne razloge isključenja </a:t>
            </a:r>
            <a:r>
              <a:rPr lang="hr-HR" sz="2000" b="1" i="1" dirty="0" smtClean="0">
                <a:solidFill>
                  <a:schemeClr val="tx2"/>
                </a:solidFill>
              </a:rPr>
              <a:t>GS,</a:t>
            </a:r>
            <a:endParaRPr lang="hr-HR" sz="2000" b="1" i="1" dirty="0">
              <a:solidFill>
                <a:schemeClr val="tx2"/>
              </a:solidFill>
            </a:endParaRPr>
          </a:p>
          <a:p>
            <a:r>
              <a:rPr lang="hr-HR" sz="2000" b="1" i="1" dirty="0" smtClean="0">
                <a:solidFill>
                  <a:schemeClr val="tx2"/>
                </a:solidFill>
              </a:rPr>
              <a:t>Sastavni </a:t>
            </a:r>
            <a:r>
              <a:rPr lang="hr-HR" sz="2000" b="1" i="1" dirty="0">
                <a:solidFill>
                  <a:schemeClr val="tx2"/>
                </a:solidFill>
              </a:rPr>
              <a:t>dio inicijalne ponude </a:t>
            </a:r>
            <a:r>
              <a:rPr lang="hr-HR" sz="2000" b="1" i="1" dirty="0" smtClean="0">
                <a:solidFill>
                  <a:schemeClr val="tx2"/>
                </a:solidFill>
              </a:rPr>
              <a:t>= ESPD, </a:t>
            </a:r>
          </a:p>
          <a:p>
            <a:r>
              <a:rPr lang="hr-HR" sz="2000" b="1" i="1" u="sng" dirty="0" smtClean="0">
                <a:solidFill>
                  <a:schemeClr val="tx2"/>
                </a:solidFill>
              </a:rPr>
              <a:t>Iznimka:</a:t>
            </a:r>
            <a:r>
              <a:rPr lang="hr-HR" sz="2000" i="1" dirty="0" smtClean="0">
                <a:solidFill>
                  <a:schemeClr val="tx2"/>
                </a:solidFill>
              </a:rPr>
              <a:t> npr</a:t>
            </a:r>
            <a:r>
              <a:rPr lang="hr-HR" sz="2000" b="1" i="1" dirty="0">
                <a:solidFill>
                  <a:schemeClr val="tx2"/>
                </a:solidFill>
              </a:rPr>
              <a:t>.  „iznimna žurnost“ </a:t>
            </a:r>
            <a:r>
              <a:rPr lang="hr-HR" sz="2000" i="1" dirty="0">
                <a:solidFill>
                  <a:schemeClr val="tx2"/>
                </a:solidFill>
              </a:rPr>
              <a:t>ili ako se ovaj postupak provodi radi </a:t>
            </a:r>
            <a:r>
              <a:rPr lang="hr-HR" sz="2000" b="1" i="1" dirty="0">
                <a:solidFill>
                  <a:schemeClr val="tx2"/>
                </a:solidFill>
              </a:rPr>
              <a:t>nabave „robe koja kotira i koja se nabavlja na tržištu</a:t>
            </a:r>
            <a:r>
              <a:rPr lang="hr-HR" sz="2000" b="1" i="1" dirty="0" smtClean="0">
                <a:solidFill>
                  <a:schemeClr val="tx2"/>
                </a:solidFill>
              </a:rPr>
              <a:t>“</a:t>
            </a:r>
            <a:r>
              <a:rPr lang="hr-HR" sz="2000" i="1" dirty="0" smtClean="0">
                <a:solidFill>
                  <a:schemeClr val="tx2"/>
                </a:solidFill>
              </a:rPr>
              <a:t>;</a:t>
            </a:r>
          </a:p>
          <a:p>
            <a:r>
              <a:rPr lang="hr-HR" sz="2000" i="1" dirty="0" smtClean="0">
                <a:solidFill>
                  <a:schemeClr val="tx2"/>
                </a:solidFill>
              </a:rPr>
              <a:t>U tim slučajevima naručitelji </a:t>
            </a:r>
            <a:r>
              <a:rPr lang="hr-HR" sz="2000" i="1" dirty="0">
                <a:solidFill>
                  <a:schemeClr val="tx2"/>
                </a:solidFill>
              </a:rPr>
              <a:t>ne bi trebali od GS tražiti ESPD, </a:t>
            </a:r>
            <a:r>
              <a:rPr lang="hr-HR" sz="2000" i="1" dirty="0" smtClean="0">
                <a:solidFill>
                  <a:schemeClr val="tx2"/>
                </a:solidFill>
              </a:rPr>
              <a:t>već </a:t>
            </a:r>
            <a:r>
              <a:rPr lang="hr-HR" sz="2000" i="1" dirty="0">
                <a:solidFill>
                  <a:schemeClr val="tx2"/>
                </a:solidFill>
              </a:rPr>
              <a:t>samo </a:t>
            </a:r>
            <a:r>
              <a:rPr lang="hr-HR" sz="2000" b="1" i="1" dirty="0">
                <a:solidFill>
                  <a:schemeClr val="tx2"/>
                </a:solidFill>
              </a:rPr>
              <a:t>dokaze (potvrde, dokumente, izjave i </a:t>
            </a:r>
            <a:r>
              <a:rPr lang="hr-HR" sz="2000" b="1" i="1" dirty="0" smtClean="0">
                <a:solidFill>
                  <a:schemeClr val="tx2"/>
                </a:solidFill>
              </a:rPr>
              <a:t>dr. dokaze </a:t>
            </a:r>
            <a:r>
              <a:rPr lang="hr-HR" sz="2000" b="1" i="1" dirty="0">
                <a:solidFill>
                  <a:schemeClr val="tx2"/>
                </a:solidFill>
              </a:rPr>
              <a:t>kojima GS dokazuje nepostojanje osnova za isključenje te ispunjavanje kriterija za odabir GS</a:t>
            </a:r>
            <a:r>
              <a:rPr lang="hr-HR" sz="2000" b="1" i="1" dirty="0" smtClean="0">
                <a:solidFill>
                  <a:schemeClr val="tx2"/>
                </a:solidFill>
              </a:rPr>
              <a:t>).</a:t>
            </a:r>
            <a:endParaRPr lang="hr-HR" sz="2000" i="1" dirty="0" smtClean="0">
              <a:solidFill>
                <a:schemeClr val="tx2"/>
              </a:solidFill>
            </a:endParaRPr>
          </a:p>
          <a:p>
            <a:r>
              <a:rPr lang="hr-HR" sz="2000" i="1" dirty="0" smtClean="0">
                <a:solidFill>
                  <a:schemeClr val="tx2"/>
                </a:solidFill>
              </a:rPr>
              <a:t>Kriterij odabira = ENP, ali relativni </a:t>
            </a:r>
            <a:r>
              <a:rPr lang="hr-HR" sz="2000" i="1" dirty="0">
                <a:solidFill>
                  <a:schemeClr val="tx2"/>
                </a:solidFill>
              </a:rPr>
              <a:t>ponder cijene ili troška može biti veći od 90% </a:t>
            </a:r>
            <a:r>
              <a:rPr lang="hr-HR" sz="2000" b="1" i="1" dirty="0">
                <a:solidFill>
                  <a:schemeClr val="tx2"/>
                </a:solidFill>
              </a:rPr>
              <a:t>(znači i 100%),</a:t>
            </a:r>
            <a:r>
              <a:rPr lang="hr-HR" sz="2000" i="1" dirty="0">
                <a:solidFill>
                  <a:schemeClr val="tx2"/>
                </a:solidFill>
              </a:rPr>
              <a:t> </a:t>
            </a:r>
            <a:r>
              <a:rPr lang="hr-HR" sz="2000" i="1" dirty="0" smtClean="0">
                <a:solidFill>
                  <a:schemeClr val="tx2"/>
                </a:solidFill>
              </a:rPr>
              <a:t>tj. </a:t>
            </a:r>
            <a:r>
              <a:rPr lang="hr-HR" sz="2000" b="1" i="1" dirty="0" smtClean="0">
                <a:solidFill>
                  <a:schemeClr val="tx2"/>
                </a:solidFill>
              </a:rPr>
              <a:t>kriterij </a:t>
            </a:r>
            <a:r>
              <a:rPr lang="hr-HR" sz="2000" b="1" i="1" dirty="0">
                <a:solidFill>
                  <a:schemeClr val="tx2"/>
                </a:solidFill>
              </a:rPr>
              <a:t>odabira realno može biti cijena ili </a:t>
            </a:r>
            <a:r>
              <a:rPr lang="hr-HR" sz="2000" b="1" i="1" dirty="0" smtClean="0">
                <a:solidFill>
                  <a:schemeClr val="tx2"/>
                </a:solidFill>
              </a:rPr>
              <a:t>trošak</a:t>
            </a:r>
            <a:r>
              <a:rPr lang="hr-HR" sz="2000" i="1" dirty="0" smtClean="0">
                <a:solidFill>
                  <a:schemeClr val="tx2"/>
                </a:solidFill>
              </a:rPr>
              <a:t>.</a:t>
            </a:r>
          </a:p>
          <a:p>
            <a:r>
              <a:rPr lang="hr-HR" sz="2000" i="1" dirty="0" smtClean="0">
                <a:solidFill>
                  <a:schemeClr val="tx2"/>
                </a:solidFill>
              </a:rPr>
              <a:t>Otvaranje </a:t>
            </a:r>
            <a:r>
              <a:rPr lang="hr-HR" sz="2000" i="1" dirty="0">
                <a:solidFill>
                  <a:schemeClr val="tx2"/>
                </a:solidFill>
              </a:rPr>
              <a:t>ponuda nije </a:t>
            </a:r>
            <a:r>
              <a:rPr lang="hr-HR" sz="2000" i="1" dirty="0" smtClean="0">
                <a:solidFill>
                  <a:schemeClr val="tx2"/>
                </a:solidFill>
              </a:rPr>
              <a:t>javno,</a:t>
            </a:r>
          </a:p>
          <a:p>
            <a:r>
              <a:rPr lang="hr-HR" sz="2000" i="1" dirty="0" smtClean="0">
                <a:solidFill>
                  <a:schemeClr val="tx2"/>
                </a:solidFill>
              </a:rPr>
              <a:t>Nakon </a:t>
            </a:r>
            <a:r>
              <a:rPr lang="hr-HR" sz="2000" i="1" dirty="0">
                <a:solidFill>
                  <a:schemeClr val="tx2"/>
                </a:solidFill>
              </a:rPr>
              <a:t>donošenja odluke o odabiru naručitelj </a:t>
            </a:r>
            <a:r>
              <a:rPr lang="hr-HR" sz="2000" b="1" i="1" u="sng" dirty="0">
                <a:solidFill>
                  <a:schemeClr val="tx2"/>
                </a:solidFill>
              </a:rPr>
              <a:t>može</a:t>
            </a:r>
            <a:r>
              <a:rPr lang="hr-HR" sz="2000" i="1" dirty="0">
                <a:solidFill>
                  <a:schemeClr val="tx2"/>
                </a:solidFill>
              </a:rPr>
              <a:t> poslati </a:t>
            </a:r>
            <a:r>
              <a:rPr lang="hr-HR" sz="2000" b="1" i="1" dirty="0">
                <a:solidFill>
                  <a:schemeClr val="tx2"/>
                </a:solidFill>
              </a:rPr>
              <a:t>obavijest za dobrovoljnu ex ante transparentnost</a:t>
            </a:r>
            <a:r>
              <a:rPr lang="hr-HR" sz="2000" i="1" dirty="0">
                <a:solidFill>
                  <a:schemeClr val="tx2"/>
                </a:solidFill>
              </a:rPr>
              <a:t> na objavu u EOJN </a:t>
            </a:r>
            <a:r>
              <a:rPr lang="hr-HR" sz="2000" i="1" dirty="0" smtClean="0">
                <a:solidFill>
                  <a:schemeClr val="tx2"/>
                </a:solidFill>
              </a:rPr>
              <a:t>RH (Rok mirovanja).</a:t>
            </a:r>
          </a:p>
          <a:p>
            <a:endParaRPr lang="hr-HR" sz="2000" b="1" i="1" dirty="0">
              <a:solidFill>
                <a:schemeClr val="tx2"/>
              </a:solidFill>
            </a:endParaRPr>
          </a:p>
          <a:p>
            <a:endParaRPr lang="hr-HR" sz="2000" b="1" i="1" dirty="0">
              <a:solidFill>
                <a:schemeClr val="tx2"/>
              </a:solidFill>
            </a:endParaRPr>
          </a:p>
          <a:p>
            <a:endParaRPr lang="hr-HR" sz="2000" b="1" dirty="0">
              <a:solidFill>
                <a:schemeClr val="tx2"/>
              </a:solidFill>
            </a:endParaRPr>
          </a:p>
          <a:p>
            <a:r>
              <a:rPr lang="hr-HR" sz="2000" dirty="0"/>
              <a:t> </a:t>
            </a:r>
          </a:p>
          <a:p>
            <a:endParaRPr lang="hr-HR" sz="2000" dirty="0" smtClean="0"/>
          </a:p>
          <a:p>
            <a:endParaRPr lang="hr-HR" sz="2000" dirty="0"/>
          </a:p>
          <a:p>
            <a:endParaRPr lang="hr-HR" sz="2000" dirty="0"/>
          </a:p>
        </p:txBody>
      </p:sp>
    </p:spTree>
    <p:extLst>
      <p:ext uri="{BB962C8B-B14F-4D97-AF65-F5344CB8AC3E}">
        <p14:creationId xmlns:p14="http://schemas.microsoft.com/office/powerpoint/2010/main" xmlns="" val="102551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rmAutofit/>
          </a:bodyPr>
          <a:lstStyle/>
          <a:p>
            <a:r>
              <a:rPr lang="hr-HR" sz="3600" b="1" i="1" dirty="0" smtClean="0">
                <a:solidFill>
                  <a:schemeClr val="tx2"/>
                </a:solidFill>
              </a:rPr>
              <a:t>Okvirni sporazum</a:t>
            </a:r>
            <a:endParaRPr lang="hr-HR" sz="3600" b="1" i="1" dirty="0">
              <a:solidFill>
                <a:schemeClr val="tx2"/>
              </a:solidFill>
            </a:endParaRPr>
          </a:p>
        </p:txBody>
      </p:sp>
      <p:sp>
        <p:nvSpPr>
          <p:cNvPr id="3" name="Content Placeholder 2"/>
          <p:cNvSpPr>
            <a:spLocks noGrp="1"/>
          </p:cNvSpPr>
          <p:nvPr>
            <p:ph idx="1"/>
          </p:nvPr>
        </p:nvSpPr>
        <p:spPr>
          <a:xfrm>
            <a:off x="304800" y="990600"/>
            <a:ext cx="8382000" cy="5562600"/>
          </a:xfrm>
        </p:spPr>
        <p:txBody>
          <a:bodyPr>
            <a:normAutofit/>
          </a:bodyPr>
          <a:lstStyle/>
          <a:p>
            <a:r>
              <a:rPr lang="hr-HR" sz="2400" b="1" i="1" dirty="0">
                <a:solidFill>
                  <a:schemeClr val="tx2"/>
                </a:solidFill>
              </a:rPr>
              <a:t>Postupci </a:t>
            </a:r>
            <a:r>
              <a:rPr lang="en-US" sz="2400" b="1" i="1" dirty="0" err="1">
                <a:solidFill>
                  <a:schemeClr val="tx2"/>
                </a:solidFill>
              </a:rPr>
              <a:t>sklapanja</a:t>
            </a:r>
            <a:r>
              <a:rPr lang="en-US" sz="2400" b="1" i="1" dirty="0">
                <a:solidFill>
                  <a:schemeClr val="tx2"/>
                </a:solidFill>
              </a:rPr>
              <a:t> </a:t>
            </a:r>
            <a:r>
              <a:rPr lang="hr-HR" sz="2400" b="1" i="1" dirty="0">
                <a:solidFill>
                  <a:schemeClr val="tx2"/>
                </a:solidFill>
              </a:rPr>
              <a:t>OS-a: osim redovnih postupaka i  </a:t>
            </a:r>
            <a:r>
              <a:rPr lang="hr-HR" sz="2400" b="1" i="1" u="sng" dirty="0">
                <a:solidFill>
                  <a:schemeClr val="tx2"/>
                </a:solidFill>
              </a:rPr>
              <a:t>pregovarački postupak bez prethodne objave</a:t>
            </a:r>
            <a:r>
              <a:rPr lang="hr-HR" sz="2400" b="1" i="1" dirty="0">
                <a:solidFill>
                  <a:schemeClr val="tx2"/>
                </a:solidFill>
              </a:rPr>
              <a:t>.</a:t>
            </a:r>
            <a:r>
              <a:rPr lang="en-US" sz="2400" b="1" i="1" dirty="0">
                <a:solidFill>
                  <a:schemeClr val="tx2"/>
                </a:solidFill>
              </a:rPr>
              <a:t> </a:t>
            </a:r>
            <a:endParaRPr lang="hr-HR" sz="2400" b="1" i="1" dirty="0">
              <a:solidFill>
                <a:schemeClr val="tx2"/>
              </a:solidFill>
            </a:endParaRPr>
          </a:p>
          <a:p>
            <a:r>
              <a:rPr lang="hr-HR" sz="2400" b="1" i="1" u="sng" dirty="0" smtClean="0"/>
              <a:t>J</a:t>
            </a:r>
            <a:r>
              <a:rPr lang="en-US" sz="2400" b="1" i="1" u="sng" dirty="0" err="1" smtClean="0">
                <a:solidFill>
                  <a:schemeClr val="tx2"/>
                </a:solidFill>
              </a:rPr>
              <a:t>avni</a:t>
            </a:r>
            <a:r>
              <a:rPr lang="en-US" sz="2400" b="1" i="1" u="sng" dirty="0" smtClean="0">
                <a:solidFill>
                  <a:schemeClr val="tx2"/>
                </a:solidFill>
              </a:rPr>
              <a:t> </a:t>
            </a:r>
            <a:r>
              <a:rPr lang="en-US" sz="2400" b="1" i="1" u="sng" dirty="0" err="1">
                <a:solidFill>
                  <a:schemeClr val="tx2"/>
                </a:solidFill>
              </a:rPr>
              <a:t>naručitelj</a:t>
            </a:r>
            <a:r>
              <a:rPr lang="en-US" sz="2400" b="1" i="1" u="sng" dirty="0">
                <a:solidFill>
                  <a:schemeClr val="tx2"/>
                </a:solidFill>
              </a:rPr>
              <a:t> </a:t>
            </a:r>
            <a:r>
              <a:rPr lang="en-US" sz="2400" b="1" i="1" dirty="0" err="1">
                <a:solidFill>
                  <a:schemeClr val="tx2"/>
                </a:solidFill>
              </a:rPr>
              <a:t>može</a:t>
            </a:r>
            <a:r>
              <a:rPr lang="en-US" sz="2400" b="1" i="1" dirty="0">
                <a:solidFill>
                  <a:schemeClr val="tx2"/>
                </a:solidFill>
              </a:rPr>
              <a:t> </a:t>
            </a:r>
            <a:r>
              <a:rPr lang="en-US" sz="2400" b="1" i="1" dirty="0" err="1">
                <a:solidFill>
                  <a:schemeClr val="tx2"/>
                </a:solidFill>
              </a:rPr>
              <a:t>sklopiti</a:t>
            </a:r>
            <a:r>
              <a:rPr lang="en-US" sz="2400" b="1" i="1" dirty="0">
                <a:solidFill>
                  <a:schemeClr val="tx2"/>
                </a:solidFill>
              </a:rPr>
              <a:t> </a:t>
            </a:r>
            <a:r>
              <a:rPr lang="hr-HR" sz="2400" b="1" i="1" dirty="0" smtClean="0">
                <a:solidFill>
                  <a:schemeClr val="tx2"/>
                </a:solidFill>
              </a:rPr>
              <a:t>OS </a:t>
            </a:r>
            <a:r>
              <a:rPr lang="en-US" sz="2400" b="1" i="1" dirty="0" err="1" smtClean="0">
                <a:solidFill>
                  <a:schemeClr val="tx2"/>
                </a:solidFill>
              </a:rPr>
              <a:t>na</a:t>
            </a:r>
            <a:r>
              <a:rPr lang="en-US" sz="2400" b="1" i="1" dirty="0" smtClean="0">
                <a:solidFill>
                  <a:schemeClr val="tx2"/>
                </a:solidFill>
              </a:rPr>
              <a:t> </a:t>
            </a:r>
            <a:r>
              <a:rPr lang="en-US" sz="2400" b="1" i="1" dirty="0" err="1">
                <a:solidFill>
                  <a:schemeClr val="tx2"/>
                </a:solidFill>
              </a:rPr>
              <a:t>rok</a:t>
            </a:r>
            <a:r>
              <a:rPr lang="en-US" sz="2400" b="1" i="1" dirty="0">
                <a:solidFill>
                  <a:schemeClr val="tx2"/>
                </a:solidFill>
              </a:rPr>
              <a:t> do </a:t>
            </a:r>
            <a:r>
              <a:rPr lang="hr-HR" sz="2400" b="1" i="1" dirty="0" smtClean="0">
                <a:solidFill>
                  <a:schemeClr val="tx2"/>
                </a:solidFill>
              </a:rPr>
              <a:t>4</a:t>
            </a:r>
            <a:r>
              <a:rPr lang="en-US" sz="2400" b="1" i="1" dirty="0" smtClean="0">
                <a:solidFill>
                  <a:schemeClr val="tx2"/>
                </a:solidFill>
              </a:rPr>
              <a:t> </a:t>
            </a:r>
            <a:r>
              <a:rPr lang="en-US" sz="2400" b="1" i="1" dirty="0" err="1">
                <a:solidFill>
                  <a:schemeClr val="tx2"/>
                </a:solidFill>
              </a:rPr>
              <a:t>godine</a:t>
            </a:r>
            <a:r>
              <a:rPr lang="en-US" sz="2400" b="1" i="1" dirty="0">
                <a:solidFill>
                  <a:schemeClr val="tx2"/>
                </a:solidFill>
              </a:rPr>
              <a:t>, a u </a:t>
            </a:r>
            <a:r>
              <a:rPr lang="en-US" sz="2400" b="1" i="1" dirty="0" err="1" smtClean="0">
                <a:solidFill>
                  <a:schemeClr val="tx2"/>
                </a:solidFill>
              </a:rPr>
              <a:t>iznimn</a:t>
            </a:r>
            <a:r>
              <a:rPr lang="hr-HR" sz="2400" b="1" i="1" dirty="0" smtClean="0">
                <a:solidFill>
                  <a:schemeClr val="tx2"/>
                </a:solidFill>
              </a:rPr>
              <a:t>o</a:t>
            </a:r>
            <a:r>
              <a:rPr lang="en-US" sz="2400" b="1" i="1" dirty="0" smtClean="0">
                <a:solidFill>
                  <a:schemeClr val="tx2"/>
                </a:solidFill>
              </a:rPr>
              <a:t>, </a:t>
            </a:r>
            <a:r>
              <a:rPr lang="hr-HR" sz="2400" b="1" i="1" dirty="0" smtClean="0">
                <a:solidFill>
                  <a:schemeClr val="tx2"/>
                </a:solidFill>
              </a:rPr>
              <a:t>uz </a:t>
            </a:r>
            <a:r>
              <a:rPr lang="en-US" sz="2400" b="1" i="1" dirty="0" err="1" smtClean="0">
                <a:solidFill>
                  <a:schemeClr val="tx2"/>
                </a:solidFill>
              </a:rPr>
              <a:t>obrazlož</a:t>
            </a:r>
            <a:r>
              <a:rPr lang="hr-HR" sz="2400" b="1" i="1" dirty="0" err="1" smtClean="0">
                <a:solidFill>
                  <a:schemeClr val="tx2"/>
                </a:solidFill>
              </a:rPr>
              <a:t>enje</a:t>
            </a:r>
            <a:r>
              <a:rPr lang="en-US" sz="2400" b="1" i="1" dirty="0" smtClean="0">
                <a:solidFill>
                  <a:schemeClr val="tx2"/>
                </a:solidFill>
              </a:rPr>
              <a:t> </a:t>
            </a:r>
            <a:r>
              <a:rPr lang="en-US" sz="2400" b="1" i="1" dirty="0">
                <a:solidFill>
                  <a:schemeClr val="tx2"/>
                </a:solidFill>
              </a:rPr>
              <a:t>u </a:t>
            </a:r>
            <a:r>
              <a:rPr lang="hr-HR" sz="2400" b="1" i="1" dirty="0" smtClean="0">
                <a:solidFill>
                  <a:schemeClr val="tx2"/>
                </a:solidFill>
              </a:rPr>
              <a:t>DoN, </a:t>
            </a:r>
            <a:r>
              <a:rPr lang="en-US" sz="2400" b="1" i="1" dirty="0" err="1" smtClean="0">
                <a:solidFill>
                  <a:schemeClr val="tx2"/>
                </a:solidFill>
              </a:rPr>
              <a:t>i</a:t>
            </a:r>
            <a:r>
              <a:rPr lang="en-US" sz="2400" b="1" i="1" dirty="0" smtClean="0">
                <a:solidFill>
                  <a:schemeClr val="tx2"/>
                </a:solidFill>
              </a:rPr>
              <a:t> </a:t>
            </a:r>
            <a:r>
              <a:rPr lang="en-US" sz="2400" b="1" i="1" dirty="0" err="1" smtClean="0">
                <a:solidFill>
                  <a:schemeClr val="tx2"/>
                </a:solidFill>
              </a:rPr>
              <a:t>dulj</a:t>
            </a:r>
            <a:r>
              <a:rPr lang="hr-HR" sz="2400" b="1" i="1" dirty="0" smtClean="0">
                <a:solidFill>
                  <a:schemeClr val="tx2"/>
                </a:solidFill>
              </a:rPr>
              <a:t>e.</a:t>
            </a:r>
            <a:endParaRPr lang="hr-HR" sz="2400" b="1" i="1" dirty="0">
              <a:solidFill>
                <a:schemeClr val="tx2"/>
              </a:solidFill>
            </a:endParaRPr>
          </a:p>
          <a:p>
            <a:r>
              <a:rPr lang="hr-HR" sz="2400" b="1" i="1" u="sng" dirty="0" smtClean="0">
                <a:solidFill>
                  <a:schemeClr val="tx2"/>
                </a:solidFill>
              </a:rPr>
              <a:t>S</a:t>
            </a:r>
            <a:r>
              <a:rPr lang="en-US" sz="2400" b="1" i="1" u="sng" dirty="0" err="1" smtClean="0">
                <a:solidFill>
                  <a:schemeClr val="tx2"/>
                </a:solidFill>
              </a:rPr>
              <a:t>ektorski</a:t>
            </a:r>
            <a:r>
              <a:rPr lang="en-US" sz="2400" b="1" i="1" u="sng" dirty="0" smtClean="0">
                <a:solidFill>
                  <a:schemeClr val="tx2"/>
                </a:solidFill>
              </a:rPr>
              <a:t> </a:t>
            </a:r>
            <a:r>
              <a:rPr lang="en-US" sz="2400" b="1" i="1" u="sng" dirty="0" err="1" smtClean="0">
                <a:solidFill>
                  <a:schemeClr val="tx2"/>
                </a:solidFill>
              </a:rPr>
              <a:t>naručitelj</a:t>
            </a:r>
            <a:r>
              <a:rPr lang="en-US" sz="2400" b="1" i="1" u="sng" dirty="0" smtClean="0">
                <a:solidFill>
                  <a:schemeClr val="tx2"/>
                </a:solidFill>
              </a:rPr>
              <a:t> </a:t>
            </a:r>
            <a:r>
              <a:rPr lang="en-US" sz="2400" b="1" i="1" dirty="0" smtClean="0">
                <a:solidFill>
                  <a:schemeClr val="tx2"/>
                </a:solidFill>
              </a:rPr>
              <a:t>mo</a:t>
            </a:r>
            <a:r>
              <a:rPr lang="hr-HR" sz="2400" b="1" i="1" dirty="0" err="1" smtClean="0">
                <a:solidFill>
                  <a:schemeClr val="tx2"/>
                </a:solidFill>
              </a:rPr>
              <a:t>že</a:t>
            </a:r>
            <a:r>
              <a:rPr lang="en-US" sz="2400" b="1" i="1" dirty="0" smtClean="0">
                <a:solidFill>
                  <a:schemeClr val="tx2"/>
                </a:solidFill>
              </a:rPr>
              <a:t> </a:t>
            </a:r>
            <a:r>
              <a:rPr lang="en-US" sz="2400" b="1" i="1" dirty="0" err="1" smtClean="0">
                <a:solidFill>
                  <a:schemeClr val="tx2"/>
                </a:solidFill>
              </a:rPr>
              <a:t>sklopiti</a:t>
            </a:r>
            <a:r>
              <a:rPr lang="en-US" sz="2400" b="1" i="1" dirty="0" smtClean="0">
                <a:solidFill>
                  <a:schemeClr val="tx2"/>
                </a:solidFill>
              </a:rPr>
              <a:t> </a:t>
            </a:r>
            <a:r>
              <a:rPr lang="hr-HR" sz="2400" b="1" i="1" dirty="0" smtClean="0">
                <a:solidFill>
                  <a:schemeClr val="tx2"/>
                </a:solidFill>
              </a:rPr>
              <a:t>OS </a:t>
            </a:r>
            <a:r>
              <a:rPr lang="en-US" sz="2400" b="1" i="1" dirty="0" err="1" smtClean="0">
                <a:solidFill>
                  <a:schemeClr val="tx2"/>
                </a:solidFill>
              </a:rPr>
              <a:t>na</a:t>
            </a:r>
            <a:r>
              <a:rPr lang="en-US" sz="2400" b="1" i="1" dirty="0" smtClean="0">
                <a:solidFill>
                  <a:schemeClr val="tx2"/>
                </a:solidFill>
              </a:rPr>
              <a:t> </a:t>
            </a:r>
            <a:r>
              <a:rPr lang="en-US" sz="2400" b="1" i="1" dirty="0" err="1">
                <a:solidFill>
                  <a:schemeClr val="tx2"/>
                </a:solidFill>
              </a:rPr>
              <a:t>rok</a:t>
            </a:r>
            <a:r>
              <a:rPr lang="en-US" sz="2400" b="1" i="1" dirty="0">
                <a:solidFill>
                  <a:schemeClr val="tx2"/>
                </a:solidFill>
              </a:rPr>
              <a:t> do </a:t>
            </a:r>
            <a:r>
              <a:rPr lang="hr-HR" sz="2400" b="1" i="1" dirty="0" smtClean="0">
                <a:solidFill>
                  <a:schemeClr val="tx2"/>
                </a:solidFill>
              </a:rPr>
              <a:t>8</a:t>
            </a:r>
            <a:r>
              <a:rPr lang="en-US" sz="2400" b="1" i="1" dirty="0" smtClean="0">
                <a:solidFill>
                  <a:schemeClr val="tx2"/>
                </a:solidFill>
              </a:rPr>
              <a:t> </a:t>
            </a:r>
            <a:r>
              <a:rPr lang="en-US" sz="2400" b="1" i="1" dirty="0" err="1">
                <a:solidFill>
                  <a:schemeClr val="tx2"/>
                </a:solidFill>
              </a:rPr>
              <a:t>godina</a:t>
            </a:r>
            <a:r>
              <a:rPr lang="en-US" sz="2400" b="1" i="1" dirty="0">
                <a:solidFill>
                  <a:schemeClr val="tx2"/>
                </a:solidFill>
              </a:rPr>
              <a:t>, a </a:t>
            </a:r>
            <a:r>
              <a:rPr lang="en-US" sz="2400" b="1" i="1" dirty="0" smtClean="0">
                <a:solidFill>
                  <a:schemeClr val="tx2"/>
                </a:solidFill>
              </a:rPr>
              <a:t> </a:t>
            </a:r>
            <a:r>
              <a:rPr lang="en-US" sz="2400" b="1" i="1" dirty="0" err="1" smtClean="0">
                <a:solidFill>
                  <a:schemeClr val="tx2"/>
                </a:solidFill>
              </a:rPr>
              <a:t>iznimn</a:t>
            </a:r>
            <a:r>
              <a:rPr lang="hr-HR" sz="2400" b="1" i="1" dirty="0" smtClean="0">
                <a:solidFill>
                  <a:schemeClr val="tx2"/>
                </a:solidFill>
              </a:rPr>
              <a:t>o</a:t>
            </a:r>
            <a:r>
              <a:rPr lang="en-US" sz="2400" b="1" i="1" dirty="0" smtClean="0">
                <a:solidFill>
                  <a:schemeClr val="tx2"/>
                </a:solidFill>
              </a:rPr>
              <a:t>, </a:t>
            </a:r>
            <a:r>
              <a:rPr lang="en-US" sz="2400" b="1" i="1" dirty="0" err="1" smtClean="0">
                <a:solidFill>
                  <a:schemeClr val="tx2"/>
                </a:solidFill>
              </a:rPr>
              <a:t>i</a:t>
            </a:r>
            <a:r>
              <a:rPr lang="en-US" sz="2400" b="1" i="1" dirty="0" smtClean="0">
                <a:solidFill>
                  <a:schemeClr val="tx2"/>
                </a:solidFill>
              </a:rPr>
              <a:t> </a:t>
            </a:r>
            <a:r>
              <a:rPr lang="hr-HR" sz="2400" b="1" i="1" dirty="0" smtClean="0">
                <a:solidFill>
                  <a:schemeClr val="tx2"/>
                </a:solidFill>
              </a:rPr>
              <a:t>dulje (npr. kada je GS-u </a:t>
            </a:r>
            <a:r>
              <a:rPr lang="en-US" sz="2400" b="1" i="1" dirty="0" err="1" smtClean="0">
                <a:solidFill>
                  <a:schemeClr val="tx2"/>
                </a:solidFill>
              </a:rPr>
              <a:t>potrebna</a:t>
            </a:r>
            <a:r>
              <a:rPr lang="en-US" sz="2400" b="1" i="1" dirty="0" smtClean="0">
                <a:solidFill>
                  <a:schemeClr val="tx2"/>
                </a:solidFill>
              </a:rPr>
              <a:t> </a:t>
            </a:r>
            <a:r>
              <a:rPr lang="en-US" sz="2400" b="1" i="1" dirty="0" err="1">
                <a:solidFill>
                  <a:schemeClr val="tx2"/>
                </a:solidFill>
              </a:rPr>
              <a:t>oprema</a:t>
            </a:r>
            <a:r>
              <a:rPr lang="en-US" sz="2400" b="1" i="1" dirty="0">
                <a:solidFill>
                  <a:schemeClr val="tx2"/>
                </a:solidFill>
              </a:rPr>
              <a:t> </a:t>
            </a:r>
            <a:r>
              <a:rPr lang="en-US" sz="2400" b="1" i="1" dirty="0" err="1">
                <a:solidFill>
                  <a:schemeClr val="tx2"/>
                </a:solidFill>
              </a:rPr>
              <a:t>za</a:t>
            </a:r>
            <a:r>
              <a:rPr lang="en-US" sz="2400" b="1" i="1" dirty="0">
                <a:solidFill>
                  <a:schemeClr val="tx2"/>
                </a:solidFill>
              </a:rPr>
              <a:t> </a:t>
            </a:r>
            <a:r>
              <a:rPr lang="en-US" sz="2400" b="1" i="1" dirty="0" err="1">
                <a:solidFill>
                  <a:schemeClr val="tx2"/>
                </a:solidFill>
              </a:rPr>
              <a:t>koju</a:t>
            </a:r>
            <a:r>
              <a:rPr lang="en-US" sz="2400" b="1" i="1" dirty="0">
                <a:solidFill>
                  <a:schemeClr val="tx2"/>
                </a:solidFill>
              </a:rPr>
              <a:t> je </a:t>
            </a:r>
            <a:r>
              <a:rPr lang="en-US" sz="2400" b="1" i="1" dirty="0" err="1">
                <a:solidFill>
                  <a:schemeClr val="tx2"/>
                </a:solidFill>
              </a:rPr>
              <a:t>razdoblje</a:t>
            </a:r>
            <a:r>
              <a:rPr lang="en-US" sz="2400" b="1" i="1" dirty="0">
                <a:solidFill>
                  <a:schemeClr val="tx2"/>
                </a:solidFill>
              </a:rPr>
              <a:t> </a:t>
            </a:r>
            <a:r>
              <a:rPr lang="en-US" sz="2400" b="1" i="1" dirty="0" err="1">
                <a:solidFill>
                  <a:schemeClr val="tx2"/>
                </a:solidFill>
              </a:rPr>
              <a:t>amortizacije</a:t>
            </a:r>
            <a:r>
              <a:rPr lang="en-US" sz="2400" b="1" i="1" dirty="0">
                <a:solidFill>
                  <a:schemeClr val="tx2"/>
                </a:solidFill>
              </a:rPr>
              <a:t> </a:t>
            </a:r>
            <a:r>
              <a:rPr lang="en-US" sz="2400" b="1" i="1" dirty="0" err="1">
                <a:solidFill>
                  <a:schemeClr val="tx2"/>
                </a:solidFill>
              </a:rPr>
              <a:t>dulje</a:t>
            </a:r>
            <a:r>
              <a:rPr lang="en-US" sz="2400" b="1" i="1" dirty="0">
                <a:solidFill>
                  <a:schemeClr val="tx2"/>
                </a:solidFill>
              </a:rPr>
              <a:t> od </a:t>
            </a:r>
            <a:r>
              <a:rPr lang="hr-HR" sz="2400" b="1" i="1" dirty="0" smtClean="0">
                <a:solidFill>
                  <a:schemeClr val="tx2"/>
                </a:solidFill>
              </a:rPr>
              <a:t>4</a:t>
            </a:r>
            <a:r>
              <a:rPr lang="en-US" sz="2400" b="1" i="1" dirty="0" smtClean="0">
                <a:solidFill>
                  <a:schemeClr val="tx2"/>
                </a:solidFill>
              </a:rPr>
              <a:t> </a:t>
            </a:r>
            <a:r>
              <a:rPr lang="en-US" sz="2400" b="1" i="1" dirty="0" err="1" smtClean="0">
                <a:solidFill>
                  <a:schemeClr val="tx2"/>
                </a:solidFill>
              </a:rPr>
              <a:t>godin</a:t>
            </a:r>
            <a:r>
              <a:rPr lang="hr-HR" sz="2400" b="1" i="1" dirty="0">
                <a:solidFill>
                  <a:schemeClr val="tx2"/>
                </a:solidFill>
              </a:rPr>
              <a:t>e</a:t>
            </a:r>
            <a:r>
              <a:rPr lang="hr-HR" sz="2400" b="1" i="1" dirty="0" smtClean="0">
                <a:solidFill>
                  <a:schemeClr val="tx2"/>
                </a:solidFill>
              </a:rPr>
              <a:t>.</a:t>
            </a:r>
          </a:p>
          <a:p>
            <a:r>
              <a:rPr lang="en-US" sz="2400" b="1" i="1" dirty="0" err="1">
                <a:solidFill>
                  <a:schemeClr val="tx2"/>
                </a:solidFill>
              </a:rPr>
              <a:t>Naručitelj</a:t>
            </a:r>
            <a:r>
              <a:rPr lang="en-US" sz="2400" b="1" i="1" dirty="0">
                <a:solidFill>
                  <a:schemeClr val="tx2"/>
                </a:solidFill>
              </a:rPr>
              <a:t> </a:t>
            </a:r>
            <a:r>
              <a:rPr lang="en-US" sz="2400" b="1" i="1" dirty="0" err="1">
                <a:solidFill>
                  <a:schemeClr val="tx2"/>
                </a:solidFill>
              </a:rPr>
              <a:t>i</a:t>
            </a:r>
            <a:r>
              <a:rPr lang="en-US" sz="2400" b="1" i="1" dirty="0">
                <a:solidFill>
                  <a:schemeClr val="tx2"/>
                </a:solidFill>
              </a:rPr>
              <a:t> </a:t>
            </a:r>
            <a:r>
              <a:rPr lang="hr-HR" sz="2400" b="1" i="1" dirty="0" smtClean="0">
                <a:solidFill>
                  <a:schemeClr val="tx2"/>
                </a:solidFill>
              </a:rPr>
              <a:t>GS, o</a:t>
            </a:r>
            <a:r>
              <a:rPr lang="en-US" sz="2400" b="1" i="1" dirty="0" err="1" smtClean="0">
                <a:solidFill>
                  <a:schemeClr val="tx2"/>
                </a:solidFill>
              </a:rPr>
              <a:t>sim</a:t>
            </a:r>
            <a:r>
              <a:rPr lang="en-US" sz="2400" b="1" i="1" dirty="0" smtClean="0">
                <a:solidFill>
                  <a:schemeClr val="tx2"/>
                </a:solidFill>
              </a:rPr>
              <a:t> </a:t>
            </a:r>
            <a:r>
              <a:rPr lang="en-US" sz="2400" b="1" i="1" dirty="0" err="1">
                <a:solidFill>
                  <a:schemeClr val="tx2"/>
                </a:solidFill>
              </a:rPr>
              <a:t>iznimno</a:t>
            </a:r>
            <a:r>
              <a:rPr lang="en-US" sz="2400" b="1" i="1" dirty="0">
                <a:solidFill>
                  <a:schemeClr val="tx2"/>
                </a:solidFill>
              </a:rPr>
              <a:t>, </a:t>
            </a:r>
            <a:r>
              <a:rPr lang="en-US" sz="2400" b="1" i="1" dirty="0" err="1">
                <a:solidFill>
                  <a:schemeClr val="tx2"/>
                </a:solidFill>
              </a:rPr>
              <a:t>komuniciraju</a:t>
            </a:r>
            <a:r>
              <a:rPr lang="en-US" sz="2400" b="1" i="1" dirty="0">
                <a:solidFill>
                  <a:schemeClr val="tx2"/>
                </a:solidFill>
              </a:rPr>
              <a:t> </a:t>
            </a:r>
            <a:r>
              <a:rPr lang="en-US" sz="2400" b="1" i="1" dirty="0" err="1">
                <a:solidFill>
                  <a:schemeClr val="tx2"/>
                </a:solidFill>
              </a:rPr>
              <a:t>i</a:t>
            </a:r>
            <a:r>
              <a:rPr lang="en-US" sz="2400" b="1" i="1" dirty="0">
                <a:solidFill>
                  <a:schemeClr val="tx2"/>
                </a:solidFill>
              </a:rPr>
              <a:t> </a:t>
            </a:r>
            <a:r>
              <a:rPr lang="en-US" sz="2400" b="1" i="1" dirty="0" err="1">
                <a:solidFill>
                  <a:schemeClr val="tx2"/>
                </a:solidFill>
              </a:rPr>
              <a:t>razmjenjuju</a:t>
            </a:r>
            <a:r>
              <a:rPr lang="en-US" sz="2400" b="1" i="1" dirty="0">
                <a:solidFill>
                  <a:schemeClr val="tx2"/>
                </a:solidFill>
              </a:rPr>
              <a:t> </a:t>
            </a:r>
            <a:r>
              <a:rPr lang="en-US" sz="2400" b="1" i="1" dirty="0" err="1">
                <a:solidFill>
                  <a:schemeClr val="tx2"/>
                </a:solidFill>
              </a:rPr>
              <a:t>podatke</a:t>
            </a:r>
            <a:r>
              <a:rPr lang="en-US" sz="2400" b="1" i="1" dirty="0">
                <a:solidFill>
                  <a:schemeClr val="tx2"/>
                </a:solidFill>
              </a:rPr>
              <a:t> </a:t>
            </a:r>
            <a:r>
              <a:rPr lang="en-US" sz="2400" b="1" i="1" dirty="0" smtClean="0">
                <a:solidFill>
                  <a:schemeClr val="tx2"/>
                </a:solidFill>
              </a:rPr>
              <a:t>e</a:t>
            </a:r>
            <a:r>
              <a:rPr lang="hr-HR" sz="2400" b="1" i="1" dirty="0" smtClean="0">
                <a:solidFill>
                  <a:schemeClr val="tx2"/>
                </a:solidFill>
              </a:rPr>
              <a:t>-</a:t>
            </a:r>
            <a:r>
              <a:rPr lang="en-US" sz="2400" b="1" i="1" dirty="0" err="1" smtClean="0">
                <a:solidFill>
                  <a:schemeClr val="tx2"/>
                </a:solidFill>
              </a:rPr>
              <a:t>sredstvima</a:t>
            </a:r>
            <a:r>
              <a:rPr lang="en-US" sz="2400" b="1" i="1" dirty="0" smtClean="0">
                <a:solidFill>
                  <a:schemeClr val="tx2"/>
                </a:solidFill>
              </a:rPr>
              <a:t> </a:t>
            </a:r>
            <a:r>
              <a:rPr lang="en-US" sz="2400" b="1" i="1" dirty="0" err="1" smtClean="0">
                <a:solidFill>
                  <a:schemeClr val="tx2"/>
                </a:solidFill>
              </a:rPr>
              <a:t>komunikacije</a:t>
            </a:r>
            <a:r>
              <a:rPr lang="hr-HR" sz="2400" b="1" i="1" dirty="0" smtClean="0">
                <a:solidFill>
                  <a:schemeClr val="tx2"/>
                </a:solidFill>
              </a:rPr>
              <a:t>, pa tako i u slučaju </a:t>
            </a:r>
            <a:r>
              <a:rPr lang="en-US" sz="2400" b="1" i="1" dirty="0" err="1" smtClean="0">
                <a:solidFill>
                  <a:schemeClr val="tx2"/>
                </a:solidFill>
              </a:rPr>
              <a:t>dostav</a:t>
            </a:r>
            <a:r>
              <a:rPr lang="hr-HR" sz="2400" b="1" i="1" dirty="0" smtClean="0">
                <a:solidFill>
                  <a:schemeClr val="tx2"/>
                </a:solidFill>
              </a:rPr>
              <a:t>e</a:t>
            </a:r>
            <a:r>
              <a:rPr lang="en-US" sz="2400" b="1" i="1" dirty="0" smtClean="0">
                <a:solidFill>
                  <a:schemeClr val="tx2"/>
                </a:solidFill>
              </a:rPr>
              <a:t> </a:t>
            </a:r>
            <a:r>
              <a:rPr lang="en-US" sz="2400" b="1" i="1" dirty="0" err="1">
                <a:solidFill>
                  <a:schemeClr val="tx2"/>
                </a:solidFill>
              </a:rPr>
              <a:t>novih</a:t>
            </a:r>
            <a:r>
              <a:rPr lang="en-US" sz="2400" b="1" i="1" dirty="0">
                <a:solidFill>
                  <a:schemeClr val="tx2"/>
                </a:solidFill>
              </a:rPr>
              <a:t> </a:t>
            </a:r>
            <a:r>
              <a:rPr lang="en-US" sz="2400" b="1" i="1" dirty="0" err="1">
                <a:solidFill>
                  <a:schemeClr val="tx2"/>
                </a:solidFill>
              </a:rPr>
              <a:t>ponuda</a:t>
            </a:r>
            <a:r>
              <a:rPr lang="en-US" sz="2400" b="1" i="1" dirty="0">
                <a:solidFill>
                  <a:schemeClr val="tx2"/>
                </a:solidFill>
              </a:rPr>
              <a:t> u </a:t>
            </a:r>
            <a:r>
              <a:rPr lang="en-US" sz="2400" b="1" i="1" dirty="0" err="1">
                <a:solidFill>
                  <a:schemeClr val="tx2"/>
                </a:solidFill>
              </a:rPr>
              <a:t>postupku</a:t>
            </a:r>
            <a:r>
              <a:rPr lang="en-US" sz="2400" b="1" i="1" dirty="0">
                <a:solidFill>
                  <a:schemeClr val="tx2"/>
                </a:solidFill>
              </a:rPr>
              <a:t> </a:t>
            </a:r>
            <a:r>
              <a:rPr lang="en-US" sz="2400" b="1" i="1" dirty="0" err="1">
                <a:solidFill>
                  <a:schemeClr val="tx2"/>
                </a:solidFill>
              </a:rPr>
              <a:t>sklapanja</a:t>
            </a:r>
            <a:r>
              <a:rPr lang="en-US" sz="2400" b="1" i="1" dirty="0">
                <a:solidFill>
                  <a:schemeClr val="tx2"/>
                </a:solidFill>
              </a:rPr>
              <a:t> </a:t>
            </a:r>
            <a:r>
              <a:rPr lang="en-US" sz="2400" b="1" i="1" dirty="0" err="1">
                <a:solidFill>
                  <a:schemeClr val="tx2"/>
                </a:solidFill>
              </a:rPr>
              <a:t>ugovora</a:t>
            </a:r>
            <a:r>
              <a:rPr lang="en-US" sz="2400" b="1" i="1" dirty="0">
                <a:solidFill>
                  <a:schemeClr val="tx2"/>
                </a:solidFill>
              </a:rPr>
              <a:t> </a:t>
            </a:r>
            <a:r>
              <a:rPr lang="en-US" sz="2400" b="1" i="1" dirty="0" err="1">
                <a:solidFill>
                  <a:schemeClr val="tx2"/>
                </a:solidFill>
              </a:rPr>
              <a:t>temeljem</a:t>
            </a:r>
            <a:r>
              <a:rPr lang="en-US" sz="2400" b="1" i="1" dirty="0">
                <a:solidFill>
                  <a:schemeClr val="tx2"/>
                </a:solidFill>
              </a:rPr>
              <a:t> </a:t>
            </a:r>
            <a:r>
              <a:rPr lang="hr-HR" sz="2400" b="1" i="1" dirty="0" smtClean="0">
                <a:solidFill>
                  <a:schemeClr val="tx2"/>
                </a:solidFill>
              </a:rPr>
              <a:t>OS-a,</a:t>
            </a:r>
          </a:p>
          <a:p>
            <a:endParaRPr lang="hr-HR" sz="2400" dirty="0"/>
          </a:p>
          <a:p>
            <a:endParaRPr lang="hr-HR" sz="2400" b="1" i="1" dirty="0" smtClean="0"/>
          </a:p>
          <a:p>
            <a:endParaRPr lang="hr-HR" sz="2400" dirty="0"/>
          </a:p>
        </p:txBody>
      </p:sp>
    </p:spTree>
    <p:extLst>
      <p:ext uri="{BB962C8B-B14F-4D97-AF65-F5344CB8AC3E}">
        <p14:creationId xmlns:p14="http://schemas.microsoft.com/office/powerpoint/2010/main" xmlns="" val="202280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i="1" dirty="0" smtClean="0">
                <a:solidFill>
                  <a:schemeClr val="tx2"/>
                </a:solidFill>
              </a:rPr>
              <a:t>Okvirni sporazum</a:t>
            </a:r>
            <a:endParaRPr lang="hr-HR" i="1" dirty="0">
              <a:solidFill>
                <a:schemeClr val="tx2"/>
              </a:solidFill>
            </a:endParaRPr>
          </a:p>
        </p:txBody>
      </p:sp>
      <p:sp>
        <p:nvSpPr>
          <p:cNvPr id="3" name="Content Placeholder 2"/>
          <p:cNvSpPr>
            <a:spLocks noGrp="1"/>
          </p:cNvSpPr>
          <p:nvPr>
            <p:ph idx="1"/>
          </p:nvPr>
        </p:nvSpPr>
        <p:spPr>
          <a:xfrm>
            <a:off x="304800" y="1295400"/>
            <a:ext cx="8382000" cy="5334000"/>
          </a:xfrm>
        </p:spPr>
        <p:txBody>
          <a:bodyPr>
            <a:normAutofit lnSpcReduction="10000"/>
          </a:bodyPr>
          <a:lstStyle/>
          <a:p>
            <a:r>
              <a:rPr lang="hr-HR" sz="2000" i="1" dirty="0" smtClean="0">
                <a:solidFill>
                  <a:schemeClr val="tx2"/>
                </a:solidFill>
              </a:rPr>
              <a:t>O</a:t>
            </a:r>
            <a:r>
              <a:rPr lang="en-US" sz="2000" i="1" dirty="0" err="1" smtClean="0">
                <a:solidFill>
                  <a:schemeClr val="tx2"/>
                </a:solidFill>
              </a:rPr>
              <a:t>kvirni</a:t>
            </a:r>
            <a:r>
              <a:rPr lang="en-US" sz="2000" i="1" dirty="0" smtClean="0">
                <a:solidFill>
                  <a:schemeClr val="tx2"/>
                </a:solidFill>
              </a:rPr>
              <a:t> </a:t>
            </a:r>
            <a:r>
              <a:rPr lang="en-US" sz="2000" i="1" dirty="0" err="1">
                <a:solidFill>
                  <a:schemeClr val="tx2"/>
                </a:solidFill>
              </a:rPr>
              <a:t>sporazum</a:t>
            </a:r>
            <a:r>
              <a:rPr lang="en-US" sz="2000" i="1" dirty="0">
                <a:solidFill>
                  <a:schemeClr val="tx2"/>
                </a:solidFill>
              </a:rPr>
              <a:t> s </a:t>
            </a:r>
            <a:r>
              <a:rPr lang="en-US" sz="2000" i="1" dirty="0" err="1">
                <a:solidFill>
                  <a:schemeClr val="tx2"/>
                </a:solidFill>
              </a:rPr>
              <a:t>više</a:t>
            </a:r>
            <a:r>
              <a:rPr lang="en-US" sz="2000" i="1" dirty="0">
                <a:solidFill>
                  <a:schemeClr val="tx2"/>
                </a:solidFill>
              </a:rPr>
              <a:t> </a:t>
            </a:r>
            <a:r>
              <a:rPr lang="hr-HR" sz="2000" i="1" dirty="0" smtClean="0">
                <a:solidFill>
                  <a:schemeClr val="tx2"/>
                </a:solidFill>
              </a:rPr>
              <a:t>GS </a:t>
            </a:r>
            <a:r>
              <a:rPr lang="en-US" sz="2000" i="1" dirty="0" smtClean="0">
                <a:solidFill>
                  <a:schemeClr val="tx2"/>
                </a:solidFill>
              </a:rPr>
              <a:t>ne </a:t>
            </a:r>
            <a:r>
              <a:rPr lang="en-US" sz="2000" i="1" dirty="0" err="1">
                <a:solidFill>
                  <a:schemeClr val="tx2"/>
                </a:solidFill>
              </a:rPr>
              <a:t>obvezuje</a:t>
            </a:r>
            <a:r>
              <a:rPr lang="en-US" sz="2000" i="1" dirty="0">
                <a:solidFill>
                  <a:schemeClr val="tx2"/>
                </a:solidFill>
              </a:rPr>
              <a:t> </a:t>
            </a:r>
            <a:r>
              <a:rPr lang="en-US" sz="2000" i="1" dirty="0" err="1">
                <a:solidFill>
                  <a:schemeClr val="tx2"/>
                </a:solidFill>
              </a:rPr>
              <a:t>stranke</a:t>
            </a:r>
            <a:r>
              <a:rPr lang="en-US" sz="2000" i="1" dirty="0">
                <a:solidFill>
                  <a:schemeClr val="tx2"/>
                </a:solidFill>
              </a:rPr>
              <a:t> </a:t>
            </a:r>
            <a:r>
              <a:rPr lang="en-US" sz="2000" i="1" dirty="0" err="1">
                <a:solidFill>
                  <a:schemeClr val="tx2"/>
                </a:solidFill>
              </a:rPr>
              <a:t>na</a:t>
            </a:r>
            <a:r>
              <a:rPr lang="en-US" sz="2000" i="1" dirty="0">
                <a:solidFill>
                  <a:schemeClr val="tx2"/>
                </a:solidFill>
              </a:rPr>
              <a:t> </a:t>
            </a:r>
            <a:r>
              <a:rPr lang="en-US" sz="2000" i="1" dirty="0" err="1">
                <a:solidFill>
                  <a:schemeClr val="tx2"/>
                </a:solidFill>
              </a:rPr>
              <a:t>sklapanje</a:t>
            </a:r>
            <a:r>
              <a:rPr lang="en-US" sz="2000" i="1" dirty="0">
                <a:solidFill>
                  <a:schemeClr val="tx2"/>
                </a:solidFill>
              </a:rPr>
              <a:t> </a:t>
            </a:r>
            <a:r>
              <a:rPr lang="en-US" sz="2000" i="1" dirty="0" err="1">
                <a:solidFill>
                  <a:schemeClr val="tx2"/>
                </a:solidFill>
              </a:rPr>
              <a:t>ugovora</a:t>
            </a:r>
            <a:r>
              <a:rPr lang="en-US" sz="2000" i="1" dirty="0">
                <a:solidFill>
                  <a:schemeClr val="tx2"/>
                </a:solidFill>
              </a:rPr>
              <a:t> </a:t>
            </a:r>
            <a:r>
              <a:rPr lang="en-US" sz="2000" i="1" dirty="0" err="1">
                <a:solidFill>
                  <a:schemeClr val="tx2"/>
                </a:solidFill>
              </a:rPr>
              <a:t>na</a:t>
            </a:r>
            <a:r>
              <a:rPr lang="en-US" sz="2000" i="1" dirty="0">
                <a:solidFill>
                  <a:schemeClr val="tx2"/>
                </a:solidFill>
              </a:rPr>
              <a:t> </a:t>
            </a:r>
            <a:r>
              <a:rPr lang="en-US" sz="2000" i="1" dirty="0" err="1">
                <a:solidFill>
                  <a:schemeClr val="tx2"/>
                </a:solidFill>
              </a:rPr>
              <a:t>temelju</a:t>
            </a:r>
            <a:r>
              <a:rPr lang="en-US" sz="2000" i="1" dirty="0">
                <a:solidFill>
                  <a:schemeClr val="tx2"/>
                </a:solidFill>
              </a:rPr>
              <a:t> tog </a:t>
            </a:r>
            <a:r>
              <a:rPr lang="hr-HR" sz="2000" i="1" dirty="0" smtClean="0">
                <a:solidFill>
                  <a:schemeClr val="tx2"/>
                </a:solidFill>
              </a:rPr>
              <a:t>OS</a:t>
            </a:r>
            <a:r>
              <a:rPr lang="en-US" sz="2000" i="1" dirty="0" smtClean="0">
                <a:solidFill>
                  <a:schemeClr val="tx2"/>
                </a:solidFill>
              </a:rPr>
              <a:t>. </a:t>
            </a:r>
            <a:endParaRPr lang="hr-HR" sz="2000" i="1" dirty="0" smtClean="0">
              <a:solidFill>
                <a:schemeClr val="tx2"/>
              </a:solidFill>
            </a:endParaRPr>
          </a:p>
          <a:p>
            <a:endParaRPr lang="hr-HR" sz="2000" i="1" dirty="0" smtClean="0">
              <a:solidFill>
                <a:schemeClr val="tx2"/>
              </a:solidFill>
            </a:endParaRPr>
          </a:p>
          <a:p>
            <a:r>
              <a:rPr lang="hr-HR" sz="2000" i="1" dirty="0" smtClean="0">
                <a:solidFill>
                  <a:schemeClr val="tx2"/>
                </a:solidFill>
              </a:rPr>
              <a:t>O</a:t>
            </a:r>
            <a:r>
              <a:rPr lang="en-US" sz="2000" i="1" dirty="0" err="1" smtClean="0">
                <a:solidFill>
                  <a:schemeClr val="tx2"/>
                </a:solidFill>
              </a:rPr>
              <a:t>kvirni</a:t>
            </a:r>
            <a:r>
              <a:rPr lang="en-US" sz="2000" i="1" dirty="0" smtClean="0">
                <a:solidFill>
                  <a:schemeClr val="tx2"/>
                </a:solidFill>
              </a:rPr>
              <a:t> </a:t>
            </a:r>
            <a:r>
              <a:rPr lang="en-US" sz="2000" i="1" dirty="0" err="1">
                <a:solidFill>
                  <a:schemeClr val="tx2"/>
                </a:solidFill>
              </a:rPr>
              <a:t>sporazum</a:t>
            </a:r>
            <a:r>
              <a:rPr lang="en-US" sz="2000" i="1" dirty="0">
                <a:solidFill>
                  <a:schemeClr val="tx2"/>
                </a:solidFill>
              </a:rPr>
              <a:t> s </a:t>
            </a:r>
            <a:r>
              <a:rPr lang="en-US" sz="2000" i="1" dirty="0" err="1">
                <a:solidFill>
                  <a:schemeClr val="tx2"/>
                </a:solidFill>
              </a:rPr>
              <a:t>jednim</a:t>
            </a:r>
            <a:r>
              <a:rPr lang="en-US" sz="2000" i="1" dirty="0">
                <a:solidFill>
                  <a:schemeClr val="tx2"/>
                </a:solidFill>
              </a:rPr>
              <a:t> </a:t>
            </a:r>
            <a:r>
              <a:rPr lang="hr-HR" sz="2000" i="1" dirty="0" smtClean="0">
                <a:solidFill>
                  <a:schemeClr val="tx2"/>
                </a:solidFill>
              </a:rPr>
              <a:t>GS </a:t>
            </a:r>
            <a:r>
              <a:rPr lang="en-US" sz="2000" b="1" i="1" dirty="0" smtClean="0">
                <a:solidFill>
                  <a:schemeClr val="tx2"/>
                </a:solidFill>
              </a:rPr>
              <a:t> </a:t>
            </a:r>
            <a:r>
              <a:rPr lang="en-US" sz="2000" b="1" i="1" dirty="0" err="1">
                <a:solidFill>
                  <a:schemeClr val="tx2"/>
                </a:solidFill>
              </a:rPr>
              <a:t>obvezuje</a:t>
            </a:r>
            <a:r>
              <a:rPr lang="en-US" sz="2000" b="1" i="1" dirty="0">
                <a:solidFill>
                  <a:schemeClr val="tx2"/>
                </a:solidFill>
              </a:rPr>
              <a:t> </a:t>
            </a:r>
            <a:r>
              <a:rPr lang="en-US" sz="2000" b="1" i="1" dirty="0" err="1">
                <a:solidFill>
                  <a:schemeClr val="tx2"/>
                </a:solidFill>
              </a:rPr>
              <a:t>strane</a:t>
            </a:r>
            <a:r>
              <a:rPr lang="en-US" sz="2000" b="1" i="1" dirty="0">
                <a:solidFill>
                  <a:schemeClr val="tx2"/>
                </a:solidFill>
              </a:rPr>
              <a:t> </a:t>
            </a:r>
            <a:r>
              <a:rPr lang="hr-HR" sz="2000" b="1" i="1" dirty="0" smtClean="0">
                <a:solidFill>
                  <a:schemeClr val="tx2"/>
                </a:solidFill>
              </a:rPr>
              <a:t>OS-a </a:t>
            </a:r>
            <a:r>
              <a:rPr lang="en-US" sz="2000" i="1" dirty="0" err="1" smtClean="0">
                <a:solidFill>
                  <a:schemeClr val="tx2"/>
                </a:solidFill>
              </a:rPr>
              <a:t>na</a:t>
            </a:r>
            <a:r>
              <a:rPr lang="en-US" sz="2000" i="1" dirty="0" smtClean="0">
                <a:solidFill>
                  <a:schemeClr val="tx2"/>
                </a:solidFill>
              </a:rPr>
              <a:t>  </a:t>
            </a:r>
            <a:r>
              <a:rPr lang="hr-HR" sz="2000" i="1" dirty="0" smtClean="0">
                <a:solidFill>
                  <a:schemeClr val="tx2"/>
                </a:solidFill>
              </a:rPr>
              <a:t>njegovo izvršenje </a:t>
            </a:r>
            <a:r>
              <a:rPr lang="hr-HR" sz="2000" b="1" i="1" u="sng" dirty="0" smtClean="0">
                <a:solidFill>
                  <a:schemeClr val="tx2"/>
                </a:solidFill>
              </a:rPr>
              <a:t>ako je naručitelj tako predvidio u DZN</a:t>
            </a:r>
            <a:r>
              <a:rPr lang="en-US" sz="2000" i="1" dirty="0" smtClean="0">
                <a:solidFill>
                  <a:schemeClr val="tx2"/>
                </a:solidFill>
              </a:rPr>
              <a:t>. </a:t>
            </a:r>
            <a:endParaRPr lang="hr-HR" sz="2000" i="1" dirty="0" smtClean="0">
              <a:solidFill>
                <a:schemeClr val="tx2"/>
              </a:solidFill>
            </a:endParaRPr>
          </a:p>
          <a:p>
            <a:endParaRPr lang="hr-HR" sz="2000" i="1" dirty="0">
              <a:solidFill>
                <a:schemeClr val="tx2"/>
              </a:solidFill>
            </a:endParaRPr>
          </a:p>
          <a:p>
            <a:r>
              <a:rPr lang="hr-HR" sz="2000" i="1" dirty="0">
                <a:solidFill>
                  <a:schemeClr val="tx2"/>
                </a:solidFill>
              </a:rPr>
              <a:t>Ugovor na temelju OS mora se sklopiti prije isteka roka na koji je sklopljen OS, </a:t>
            </a:r>
            <a:r>
              <a:rPr lang="hr-HR" sz="2000" b="1" i="1" dirty="0">
                <a:solidFill>
                  <a:schemeClr val="tx2"/>
                </a:solidFill>
              </a:rPr>
              <a:t>ali trajanje pojedinog ugovora smije biti i dulje od roka na koji je OS sklopljen </a:t>
            </a:r>
            <a:r>
              <a:rPr lang="hr-HR" sz="2000" i="1" dirty="0">
                <a:solidFill>
                  <a:schemeClr val="tx2"/>
                </a:solidFill>
              </a:rPr>
              <a:t>ali ne dulje od 12 mj. od isteka roka na koji je OS sklopljen.</a:t>
            </a:r>
          </a:p>
          <a:p>
            <a:endParaRPr lang="hr-HR" sz="2000" i="1" dirty="0" smtClean="0">
              <a:solidFill>
                <a:schemeClr val="tx2"/>
              </a:solidFill>
            </a:endParaRPr>
          </a:p>
          <a:p>
            <a:r>
              <a:rPr lang="hr-HR" sz="2000" b="1" i="1" dirty="0" smtClean="0">
                <a:solidFill>
                  <a:schemeClr val="tx2"/>
                </a:solidFill>
              </a:rPr>
              <a:t>U </a:t>
            </a:r>
            <a:r>
              <a:rPr lang="en-US" sz="2000" b="1" i="1" dirty="0" err="1" smtClean="0">
                <a:solidFill>
                  <a:schemeClr val="tx2"/>
                </a:solidFill>
              </a:rPr>
              <a:t>postupku</a:t>
            </a:r>
            <a:r>
              <a:rPr lang="en-US" sz="2000" b="1" i="1" dirty="0" smtClean="0">
                <a:solidFill>
                  <a:schemeClr val="tx2"/>
                </a:solidFill>
              </a:rPr>
              <a:t> </a:t>
            </a:r>
            <a:r>
              <a:rPr lang="en-US" sz="2000" b="1" i="1" dirty="0" err="1">
                <a:solidFill>
                  <a:schemeClr val="tx2"/>
                </a:solidFill>
              </a:rPr>
              <a:t>sklapanja</a:t>
            </a:r>
            <a:r>
              <a:rPr lang="en-US" sz="2000" b="1" i="1" dirty="0">
                <a:solidFill>
                  <a:schemeClr val="tx2"/>
                </a:solidFill>
              </a:rPr>
              <a:t> </a:t>
            </a:r>
            <a:r>
              <a:rPr lang="en-US" sz="2000" b="1" i="1" dirty="0" err="1">
                <a:solidFill>
                  <a:schemeClr val="tx2"/>
                </a:solidFill>
              </a:rPr>
              <a:t>ugovora</a:t>
            </a:r>
            <a:r>
              <a:rPr lang="en-US" sz="2000" b="1" i="1" dirty="0">
                <a:solidFill>
                  <a:schemeClr val="tx2"/>
                </a:solidFill>
              </a:rPr>
              <a:t> </a:t>
            </a:r>
            <a:r>
              <a:rPr lang="en-US" sz="2000" b="1" i="1" dirty="0" err="1">
                <a:solidFill>
                  <a:schemeClr val="tx2"/>
                </a:solidFill>
              </a:rPr>
              <a:t>na</a:t>
            </a:r>
            <a:r>
              <a:rPr lang="en-US" sz="2000" b="1" i="1" dirty="0">
                <a:solidFill>
                  <a:schemeClr val="tx2"/>
                </a:solidFill>
              </a:rPr>
              <a:t> </a:t>
            </a:r>
            <a:r>
              <a:rPr lang="en-US" sz="2000" b="1" i="1" dirty="0" err="1">
                <a:solidFill>
                  <a:schemeClr val="tx2"/>
                </a:solidFill>
              </a:rPr>
              <a:t>temelju</a:t>
            </a:r>
            <a:r>
              <a:rPr lang="en-US" sz="2000" b="1" i="1" dirty="0">
                <a:solidFill>
                  <a:schemeClr val="tx2"/>
                </a:solidFill>
              </a:rPr>
              <a:t> </a:t>
            </a:r>
            <a:r>
              <a:rPr lang="hr-HR" sz="2000" b="1" i="1" dirty="0" smtClean="0">
                <a:solidFill>
                  <a:schemeClr val="tx2"/>
                </a:solidFill>
              </a:rPr>
              <a:t>OS - </a:t>
            </a:r>
            <a:r>
              <a:rPr lang="hr-HR" sz="2000" i="1" dirty="0">
                <a:solidFill>
                  <a:schemeClr val="tx2"/>
                </a:solidFill>
              </a:rPr>
              <a:t>relativni ponder cijene ili troška može biti veći od 90% </a:t>
            </a:r>
            <a:r>
              <a:rPr lang="hr-HR" sz="2000" b="1" i="1" dirty="0">
                <a:solidFill>
                  <a:schemeClr val="tx2"/>
                </a:solidFill>
              </a:rPr>
              <a:t>(znači i 100%),</a:t>
            </a:r>
            <a:r>
              <a:rPr lang="hr-HR" sz="2000" i="1" dirty="0">
                <a:solidFill>
                  <a:schemeClr val="tx2"/>
                </a:solidFill>
              </a:rPr>
              <a:t> tj. </a:t>
            </a:r>
            <a:r>
              <a:rPr lang="hr-HR" sz="2000" b="1" i="1" dirty="0">
                <a:solidFill>
                  <a:schemeClr val="tx2"/>
                </a:solidFill>
              </a:rPr>
              <a:t>kriterij odabira realno može biti cijena ili trošak</a:t>
            </a:r>
            <a:r>
              <a:rPr lang="hr-HR" sz="2000" i="1" dirty="0" smtClean="0">
                <a:solidFill>
                  <a:schemeClr val="tx2"/>
                </a:solidFill>
              </a:rPr>
              <a:t>.</a:t>
            </a:r>
          </a:p>
          <a:p>
            <a:endParaRPr lang="hr-HR" sz="2000" i="1" dirty="0" smtClean="0">
              <a:solidFill>
                <a:schemeClr val="tx2"/>
              </a:solidFill>
            </a:endParaRPr>
          </a:p>
          <a:p>
            <a:r>
              <a:rPr lang="hr-HR" sz="2000" b="1" i="1" dirty="0" smtClean="0">
                <a:solidFill>
                  <a:schemeClr val="tx2"/>
                </a:solidFill>
              </a:rPr>
              <a:t>Obavijest o dodjeli ugovora </a:t>
            </a:r>
            <a:r>
              <a:rPr lang="hr-HR" sz="2000" i="1" dirty="0" smtClean="0">
                <a:solidFill>
                  <a:schemeClr val="tx2"/>
                </a:solidFill>
              </a:rPr>
              <a:t>na temelju sklopljenog OS – tromjesečno, u roku od 30 dana od završetka tromjesečja.</a:t>
            </a:r>
            <a:endParaRPr lang="hr-HR" sz="2000" i="1" dirty="0">
              <a:solidFill>
                <a:schemeClr val="tx2"/>
              </a:solidFill>
            </a:endParaRPr>
          </a:p>
          <a:p>
            <a:endParaRPr lang="hr-HR" sz="2000" dirty="0"/>
          </a:p>
        </p:txBody>
      </p:sp>
    </p:spTree>
    <p:extLst>
      <p:ext uri="{BB962C8B-B14F-4D97-AF65-F5344CB8AC3E}">
        <p14:creationId xmlns:p14="http://schemas.microsoft.com/office/powerpoint/2010/main" xmlns="" val="108039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762000"/>
          </a:xfrm>
        </p:spPr>
        <p:txBody>
          <a:bodyPr>
            <a:normAutofit fontScale="90000"/>
          </a:bodyPr>
          <a:lstStyle/>
          <a:p>
            <a:r>
              <a:rPr lang="hr-HR" dirty="0" smtClean="0">
                <a:solidFill>
                  <a:schemeClr val="tx2"/>
                </a:solidFill>
              </a:rPr>
              <a:t>Osnove za isključenje GS iz postupka</a:t>
            </a:r>
            <a:endParaRPr lang="hr-HR" dirty="0">
              <a:solidFill>
                <a:schemeClr val="tx2"/>
              </a:solidFill>
            </a:endParaRPr>
          </a:p>
        </p:txBody>
      </p:sp>
      <p:sp>
        <p:nvSpPr>
          <p:cNvPr id="3" name="Content Placeholder 2"/>
          <p:cNvSpPr>
            <a:spLocks noGrp="1"/>
          </p:cNvSpPr>
          <p:nvPr>
            <p:ph idx="1"/>
          </p:nvPr>
        </p:nvSpPr>
        <p:spPr>
          <a:xfrm>
            <a:off x="304800" y="1143000"/>
            <a:ext cx="8382000" cy="5486400"/>
          </a:xfrm>
        </p:spPr>
        <p:txBody>
          <a:bodyPr>
            <a:normAutofit fontScale="77500" lnSpcReduction="20000"/>
          </a:bodyPr>
          <a:lstStyle/>
          <a:p>
            <a:r>
              <a:rPr lang="hr-HR" sz="2200" dirty="0">
                <a:solidFill>
                  <a:schemeClr val="tx2"/>
                </a:solidFill>
              </a:rPr>
              <a:t>Javni naručitelj obvezan je isključiti </a:t>
            </a:r>
            <a:r>
              <a:rPr lang="hr-HR" sz="2200" dirty="0" smtClean="0">
                <a:solidFill>
                  <a:schemeClr val="tx2"/>
                </a:solidFill>
              </a:rPr>
              <a:t>GS iz </a:t>
            </a:r>
            <a:r>
              <a:rPr lang="hr-HR" sz="2200" dirty="0">
                <a:solidFill>
                  <a:schemeClr val="tx2"/>
                </a:solidFill>
              </a:rPr>
              <a:t>postupka </a:t>
            </a:r>
            <a:r>
              <a:rPr lang="hr-HR" sz="2200" dirty="0" err="1" smtClean="0">
                <a:solidFill>
                  <a:schemeClr val="tx2"/>
                </a:solidFill>
              </a:rPr>
              <a:t>j.n</a:t>
            </a:r>
            <a:r>
              <a:rPr lang="hr-HR" sz="2200" dirty="0" smtClean="0">
                <a:solidFill>
                  <a:schemeClr val="tx2"/>
                </a:solidFill>
              </a:rPr>
              <a:t>. nabave </a:t>
            </a:r>
            <a:r>
              <a:rPr lang="hr-HR" sz="2200" dirty="0">
                <a:solidFill>
                  <a:schemeClr val="tx2"/>
                </a:solidFill>
              </a:rPr>
              <a:t>ako utvrdi da:</a:t>
            </a:r>
          </a:p>
          <a:p>
            <a:r>
              <a:rPr lang="hr-HR" sz="2200" b="1" dirty="0">
                <a:solidFill>
                  <a:schemeClr val="tx2"/>
                </a:solidFill>
              </a:rPr>
              <a:t>1.</a:t>
            </a:r>
            <a:r>
              <a:rPr lang="hr-HR" sz="2200" dirty="0">
                <a:solidFill>
                  <a:schemeClr val="tx2"/>
                </a:solidFill>
              </a:rPr>
              <a:t> je </a:t>
            </a:r>
            <a:r>
              <a:rPr lang="hr-HR" sz="2200" b="1" dirty="0" smtClean="0">
                <a:solidFill>
                  <a:schemeClr val="tx2"/>
                </a:solidFill>
              </a:rPr>
              <a:t>GS koji </a:t>
            </a:r>
            <a:r>
              <a:rPr lang="hr-HR" sz="2200" b="1" dirty="0">
                <a:solidFill>
                  <a:schemeClr val="tx2"/>
                </a:solidFill>
              </a:rPr>
              <a:t>ima poslovni </a:t>
            </a:r>
            <a:r>
              <a:rPr lang="hr-HR" sz="2200" b="1" dirty="0" err="1">
                <a:solidFill>
                  <a:schemeClr val="tx2"/>
                </a:solidFill>
              </a:rPr>
              <a:t>nastan</a:t>
            </a:r>
            <a:r>
              <a:rPr lang="hr-HR" sz="2200" b="1" dirty="0">
                <a:solidFill>
                  <a:schemeClr val="tx2"/>
                </a:solidFill>
              </a:rPr>
              <a:t> u </a:t>
            </a:r>
            <a:r>
              <a:rPr lang="hr-HR" sz="2200" b="1" dirty="0" smtClean="0">
                <a:solidFill>
                  <a:schemeClr val="tx2"/>
                </a:solidFill>
              </a:rPr>
              <a:t>RH </a:t>
            </a:r>
            <a:r>
              <a:rPr lang="hr-HR" sz="2200" dirty="0">
                <a:solidFill>
                  <a:schemeClr val="tx2"/>
                </a:solidFill>
              </a:rPr>
              <a:t>ili </a:t>
            </a:r>
            <a:r>
              <a:rPr lang="hr-HR" sz="2200" b="1" dirty="0">
                <a:solidFill>
                  <a:schemeClr val="tx2"/>
                </a:solidFill>
              </a:rPr>
              <a:t>osoba</a:t>
            </a:r>
            <a:r>
              <a:rPr lang="hr-HR" sz="2200" dirty="0">
                <a:solidFill>
                  <a:schemeClr val="tx2"/>
                </a:solidFill>
              </a:rPr>
              <a:t> koja je član upravnog, upravljačkog ili nadzornog tijela ili ima ovlasti zastupanja, donošenja odluka ili nadzora tog </a:t>
            </a:r>
            <a:r>
              <a:rPr lang="hr-HR" sz="2200" dirty="0" smtClean="0">
                <a:solidFill>
                  <a:schemeClr val="tx2"/>
                </a:solidFill>
              </a:rPr>
              <a:t>GS </a:t>
            </a:r>
            <a:r>
              <a:rPr lang="hr-HR" sz="2200" dirty="0">
                <a:solidFill>
                  <a:schemeClr val="tx2"/>
                </a:solidFill>
              </a:rPr>
              <a:t>i koja je državljanin </a:t>
            </a:r>
            <a:r>
              <a:rPr lang="hr-HR" sz="2200" dirty="0" smtClean="0">
                <a:solidFill>
                  <a:schemeClr val="tx2"/>
                </a:solidFill>
              </a:rPr>
              <a:t>RH, </a:t>
            </a:r>
            <a:r>
              <a:rPr lang="hr-HR" sz="2200" dirty="0">
                <a:solidFill>
                  <a:schemeClr val="tx2"/>
                </a:solidFill>
              </a:rPr>
              <a:t>pravomoćnom presudom osuđena </a:t>
            </a:r>
            <a:r>
              <a:rPr lang="hr-HR" sz="2200" dirty="0" smtClean="0">
                <a:solidFill>
                  <a:schemeClr val="tx2"/>
                </a:solidFill>
              </a:rPr>
              <a:t>za </a:t>
            </a:r>
            <a:r>
              <a:rPr lang="hr-HR" sz="2200" dirty="0" err="1" smtClean="0">
                <a:solidFill>
                  <a:schemeClr val="tx2"/>
                </a:solidFill>
              </a:rPr>
              <a:t>k.d</a:t>
            </a:r>
            <a:r>
              <a:rPr lang="hr-HR" sz="2200" dirty="0" smtClean="0">
                <a:solidFill>
                  <a:schemeClr val="tx2"/>
                </a:solidFill>
              </a:rPr>
              <a:t>. iz čl. 251.st.1.podtoč. a) do f),</a:t>
            </a:r>
          </a:p>
          <a:p>
            <a:endParaRPr lang="hr-HR" sz="2200" dirty="0" smtClean="0">
              <a:solidFill>
                <a:schemeClr val="tx2"/>
              </a:solidFill>
            </a:endParaRPr>
          </a:p>
          <a:p>
            <a:r>
              <a:rPr lang="hr-HR" sz="2200" b="1" dirty="0">
                <a:solidFill>
                  <a:schemeClr val="tx2"/>
                </a:solidFill>
              </a:rPr>
              <a:t>2.</a:t>
            </a:r>
            <a:r>
              <a:rPr lang="hr-HR" sz="2200" dirty="0">
                <a:solidFill>
                  <a:schemeClr val="tx2"/>
                </a:solidFill>
              </a:rPr>
              <a:t> je </a:t>
            </a:r>
            <a:r>
              <a:rPr lang="hr-HR" sz="2200" b="1" dirty="0" smtClean="0">
                <a:solidFill>
                  <a:schemeClr val="tx2"/>
                </a:solidFill>
              </a:rPr>
              <a:t>GS koji </a:t>
            </a:r>
            <a:r>
              <a:rPr lang="hr-HR" sz="2200" b="1" dirty="0">
                <a:solidFill>
                  <a:schemeClr val="tx2"/>
                </a:solidFill>
              </a:rPr>
              <a:t>nema poslovni </a:t>
            </a:r>
            <a:r>
              <a:rPr lang="hr-HR" sz="2200" b="1" dirty="0" err="1">
                <a:solidFill>
                  <a:schemeClr val="tx2"/>
                </a:solidFill>
              </a:rPr>
              <a:t>nastan</a:t>
            </a:r>
            <a:r>
              <a:rPr lang="hr-HR" sz="2200" b="1" dirty="0">
                <a:solidFill>
                  <a:schemeClr val="tx2"/>
                </a:solidFill>
              </a:rPr>
              <a:t> u </a:t>
            </a:r>
            <a:r>
              <a:rPr lang="hr-HR" sz="2200" b="1" dirty="0" smtClean="0">
                <a:solidFill>
                  <a:schemeClr val="tx2"/>
                </a:solidFill>
              </a:rPr>
              <a:t>RH </a:t>
            </a:r>
            <a:r>
              <a:rPr lang="hr-HR" sz="2200" dirty="0">
                <a:solidFill>
                  <a:schemeClr val="tx2"/>
                </a:solidFill>
              </a:rPr>
              <a:t>ili osoba koja je član </a:t>
            </a:r>
            <a:r>
              <a:rPr lang="hr-HR" sz="2200" dirty="0" smtClean="0">
                <a:solidFill>
                  <a:schemeClr val="tx2"/>
                </a:solidFill>
              </a:rPr>
              <a:t>…. i </a:t>
            </a:r>
            <a:r>
              <a:rPr lang="hr-HR" sz="2200" dirty="0">
                <a:solidFill>
                  <a:schemeClr val="tx2"/>
                </a:solidFill>
              </a:rPr>
              <a:t>koja nije državljanin </a:t>
            </a:r>
            <a:r>
              <a:rPr lang="hr-HR" sz="2200" dirty="0" smtClean="0">
                <a:solidFill>
                  <a:schemeClr val="tx2"/>
                </a:solidFill>
              </a:rPr>
              <a:t>RH </a:t>
            </a:r>
            <a:r>
              <a:rPr lang="hr-HR" sz="2200" dirty="0">
                <a:solidFill>
                  <a:schemeClr val="tx2"/>
                </a:solidFill>
              </a:rPr>
              <a:t>pravomoćnom presudom osuđena za kaznena djela iz </a:t>
            </a:r>
            <a:r>
              <a:rPr lang="hr-HR" sz="2200" dirty="0" err="1" smtClean="0">
                <a:solidFill>
                  <a:schemeClr val="tx2"/>
                </a:solidFill>
              </a:rPr>
              <a:t>toč</a:t>
            </a:r>
            <a:r>
              <a:rPr lang="hr-HR" sz="2200" dirty="0" smtClean="0">
                <a:solidFill>
                  <a:schemeClr val="tx2"/>
                </a:solidFill>
              </a:rPr>
              <a:t>. </a:t>
            </a:r>
            <a:r>
              <a:rPr lang="hr-HR" sz="2200" dirty="0">
                <a:solidFill>
                  <a:schemeClr val="tx2"/>
                </a:solidFill>
              </a:rPr>
              <a:t>1. </a:t>
            </a:r>
            <a:r>
              <a:rPr lang="hr-HR" sz="2200" dirty="0" err="1" smtClean="0">
                <a:solidFill>
                  <a:schemeClr val="tx2"/>
                </a:solidFill>
              </a:rPr>
              <a:t>podtoč</a:t>
            </a:r>
            <a:r>
              <a:rPr lang="hr-HR" sz="2200" dirty="0" smtClean="0">
                <a:solidFill>
                  <a:schemeClr val="tx2"/>
                </a:solidFill>
              </a:rPr>
              <a:t>. </a:t>
            </a:r>
            <a:r>
              <a:rPr lang="hr-HR" sz="2200" dirty="0">
                <a:solidFill>
                  <a:schemeClr val="tx2"/>
                </a:solidFill>
              </a:rPr>
              <a:t>a) do f) </a:t>
            </a:r>
            <a:r>
              <a:rPr lang="hr-HR" sz="2200" dirty="0" smtClean="0">
                <a:solidFill>
                  <a:schemeClr val="tx2"/>
                </a:solidFill>
              </a:rPr>
              <a:t>…. i </a:t>
            </a:r>
            <a:r>
              <a:rPr lang="hr-HR" sz="2200" dirty="0">
                <a:solidFill>
                  <a:schemeClr val="tx2"/>
                </a:solidFill>
              </a:rPr>
              <a:t>za </a:t>
            </a:r>
            <a:r>
              <a:rPr lang="hr-HR" sz="2200" dirty="0" err="1" smtClean="0">
                <a:solidFill>
                  <a:schemeClr val="tx2"/>
                </a:solidFill>
              </a:rPr>
              <a:t>odg</a:t>
            </a:r>
            <a:r>
              <a:rPr lang="hr-HR" sz="2200" dirty="0" smtClean="0">
                <a:solidFill>
                  <a:schemeClr val="tx2"/>
                </a:solidFill>
              </a:rPr>
              <a:t>. kaznena </a:t>
            </a:r>
            <a:r>
              <a:rPr lang="hr-HR" sz="2200" dirty="0">
                <a:solidFill>
                  <a:schemeClr val="tx2"/>
                </a:solidFill>
              </a:rPr>
              <a:t>djela koja, prema nacionalnim propisima države poslovnog </a:t>
            </a:r>
            <a:r>
              <a:rPr lang="hr-HR" sz="2200" dirty="0" err="1">
                <a:solidFill>
                  <a:schemeClr val="tx2"/>
                </a:solidFill>
              </a:rPr>
              <a:t>nastana</a:t>
            </a:r>
            <a:r>
              <a:rPr lang="hr-HR" sz="2200" dirty="0">
                <a:solidFill>
                  <a:schemeClr val="tx2"/>
                </a:solidFill>
              </a:rPr>
              <a:t> </a:t>
            </a:r>
            <a:r>
              <a:rPr lang="hr-HR" sz="2200" dirty="0" smtClean="0">
                <a:solidFill>
                  <a:schemeClr val="tx2"/>
                </a:solidFill>
              </a:rPr>
              <a:t>GS, </a:t>
            </a:r>
            <a:r>
              <a:rPr lang="hr-HR" sz="2200" dirty="0">
                <a:solidFill>
                  <a:schemeClr val="tx2"/>
                </a:solidFill>
              </a:rPr>
              <a:t>odnosno države čiji je osoba državljanin, obuhvaćaju razloge za isključenje iz </a:t>
            </a:r>
            <a:r>
              <a:rPr lang="hr-HR" sz="2200" dirty="0" smtClean="0">
                <a:solidFill>
                  <a:schemeClr val="tx2"/>
                </a:solidFill>
              </a:rPr>
              <a:t>čl. </a:t>
            </a:r>
            <a:r>
              <a:rPr lang="hr-HR" sz="2200" dirty="0">
                <a:solidFill>
                  <a:schemeClr val="tx2"/>
                </a:solidFill>
              </a:rPr>
              <a:t>57. </a:t>
            </a:r>
            <a:r>
              <a:rPr lang="hr-HR" sz="2200" dirty="0" smtClean="0">
                <a:solidFill>
                  <a:schemeClr val="tx2"/>
                </a:solidFill>
              </a:rPr>
              <a:t>st. </a:t>
            </a:r>
            <a:r>
              <a:rPr lang="hr-HR" sz="2200" dirty="0">
                <a:solidFill>
                  <a:schemeClr val="tx2"/>
                </a:solidFill>
              </a:rPr>
              <a:t>1. </a:t>
            </a:r>
            <a:r>
              <a:rPr lang="hr-HR" sz="2200" dirty="0" err="1" smtClean="0">
                <a:solidFill>
                  <a:schemeClr val="tx2"/>
                </a:solidFill>
              </a:rPr>
              <a:t>toč</a:t>
            </a:r>
            <a:r>
              <a:rPr lang="hr-HR" sz="2200" dirty="0" smtClean="0">
                <a:solidFill>
                  <a:schemeClr val="tx2"/>
                </a:solidFill>
              </a:rPr>
              <a:t>.(</a:t>
            </a:r>
            <a:r>
              <a:rPr lang="hr-HR" sz="2200" dirty="0">
                <a:solidFill>
                  <a:schemeClr val="tx2"/>
                </a:solidFill>
              </a:rPr>
              <a:t>a) do (f) Direktive </a:t>
            </a:r>
            <a:r>
              <a:rPr lang="hr-HR" sz="2200" dirty="0" smtClean="0">
                <a:solidFill>
                  <a:schemeClr val="tx2"/>
                </a:solidFill>
              </a:rPr>
              <a:t>2014/24/EU,</a:t>
            </a:r>
          </a:p>
          <a:p>
            <a:endParaRPr lang="hr-HR" sz="2200" dirty="0" smtClean="0">
              <a:solidFill>
                <a:schemeClr val="tx2"/>
              </a:solidFill>
            </a:endParaRPr>
          </a:p>
          <a:p>
            <a:r>
              <a:rPr lang="hr-HR" sz="2400" b="1" dirty="0" smtClean="0">
                <a:solidFill>
                  <a:schemeClr val="tx2"/>
                </a:solidFill>
              </a:rPr>
              <a:t>3.</a:t>
            </a:r>
            <a:r>
              <a:rPr lang="hr-HR" sz="2400" dirty="0" smtClean="0">
                <a:solidFill>
                  <a:schemeClr val="tx2"/>
                </a:solidFill>
              </a:rPr>
              <a:t> GS nije </a:t>
            </a:r>
            <a:r>
              <a:rPr lang="hr-HR" sz="2400" dirty="0">
                <a:solidFill>
                  <a:schemeClr val="tx2"/>
                </a:solidFill>
              </a:rPr>
              <a:t>ispunio obveze plaćanja dospjelih </a:t>
            </a:r>
            <a:r>
              <a:rPr lang="hr-HR" sz="2400" b="1" dirty="0">
                <a:solidFill>
                  <a:schemeClr val="tx2"/>
                </a:solidFill>
              </a:rPr>
              <a:t>poreznih obveza i obveza za mirovinsko i zdravstveno osiguranje</a:t>
            </a:r>
            <a:r>
              <a:rPr lang="hr-HR" sz="2400" dirty="0">
                <a:solidFill>
                  <a:schemeClr val="tx2"/>
                </a:solidFill>
              </a:rPr>
              <a:t>: </a:t>
            </a:r>
          </a:p>
          <a:p>
            <a:r>
              <a:rPr lang="hr-HR" sz="2400" dirty="0" smtClean="0">
                <a:solidFill>
                  <a:schemeClr val="tx2"/>
                </a:solidFill>
              </a:rPr>
              <a:t>a.) </a:t>
            </a:r>
            <a:r>
              <a:rPr lang="hr-HR" sz="2400" dirty="0">
                <a:solidFill>
                  <a:schemeClr val="tx2"/>
                </a:solidFill>
              </a:rPr>
              <a:t>u </a:t>
            </a:r>
            <a:r>
              <a:rPr lang="hr-HR" sz="2400" dirty="0" smtClean="0">
                <a:solidFill>
                  <a:schemeClr val="tx2"/>
                </a:solidFill>
              </a:rPr>
              <a:t>RH, </a:t>
            </a:r>
            <a:r>
              <a:rPr lang="hr-HR" sz="2400" dirty="0">
                <a:solidFill>
                  <a:schemeClr val="tx2"/>
                </a:solidFill>
              </a:rPr>
              <a:t>ako </a:t>
            </a:r>
            <a:r>
              <a:rPr lang="hr-HR" sz="2400" dirty="0" smtClean="0">
                <a:solidFill>
                  <a:schemeClr val="tx2"/>
                </a:solidFill>
              </a:rPr>
              <a:t>GS </a:t>
            </a:r>
            <a:r>
              <a:rPr lang="hr-HR" sz="2400" dirty="0">
                <a:solidFill>
                  <a:schemeClr val="tx2"/>
                </a:solidFill>
              </a:rPr>
              <a:t>ima poslovni </a:t>
            </a:r>
            <a:r>
              <a:rPr lang="hr-HR" sz="2400" dirty="0" err="1">
                <a:solidFill>
                  <a:schemeClr val="tx2"/>
                </a:solidFill>
              </a:rPr>
              <a:t>nastan</a:t>
            </a:r>
            <a:r>
              <a:rPr lang="hr-HR" sz="2400" dirty="0">
                <a:solidFill>
                  <a:schemeClr val="tx2"/>
                </a:solidFill>
              </a:rPr>
              <a:t> u </a:t>
            </a:r>
            <a:r>
              <a:rPr lang="hr-HR" sz="2400" dirty="0" smtClean="0">
                <a:solidFill>
                  <a:schemeClr val="tx2"/>
                </a:solidFill>
              </a:rPr>
              <a:t>RH, </a:t>
            </a:r>
            <a:r>
              <a:rPr lang="hr-HR" sz="2400" dirty="0">
                <a:solidFill>
                  <a:schemeClr val="tx2"/>
                </a:solidFill>
              </a:rPr>
              <a:t>ili</a:t>
            </a:r>
          </a:p>
          <a:p>
            <a:r>
              <a:rPr lang="hr-HR" sz="2400" dirty="0" smtClean="0">
                <a:solidFill>
                  <a:schemeClr val="tx2"/>
                </a:solidFill>
              </a:rPr>
              <a:t>b.) </a:t>
            </a:r>
            <a:r>
              <a:rPr lang="hr-HR" sz="2400" dirty="0">
                <a:solidFill>
                  <a:schemeClr val="tx2"/>
                </a:solidFill>
              </a:rPr>
              <a:t>u </a:t>
            </a:r>
            <a:r>
              <a:rPr lang="hr-HR" sz="2400" dirty="0" smtClean="0">
                <a:solidFill>
                  <a:schemeClr val="tx2"/>
                </a:solidFill>
              </a:rPr>
              <a:t>RH ili </a:t>
            </a:r>
            <a:r>
              <a:rPr lang="hr-HR" sz="2400" dirty="0">
                <a:solidFill>
                  <a:schemeClr val="tx2"/>
                </a:solidFill>
              </a:rPr>
              <a:t>u državi poslovnog </a:t>
            </a:r>
            <a:r>
              <a:rPr lang="hr-HR" sz="2400" dirty="0" err="1">
                <a:solidFill>
                  <a:schemeClr val="tx2"/>
                </a:solidFill>
              </a:rPr>
              <a:t>nastana</a:t>
            </a:r>
            <a:r>
              <a:rPr lang="hr-HR" sz="2400" dirty="0">
                <a:solidFill>
                  <a:schemeClr val="tx2"/>
                </a:solidFill>
              </a:rPr>
              <a:t> </a:t>
            </a:r>
            <a:r>
              <a:rPr lang="hr-HR" sz="2400" dirty="0" smtClean="0">
                <a:solidFill>
                  <a:schemeClr val="tx2"/>
                </a:solidFill>
              </a:rPr>
              <a:t>GS, </a:t>
            </a:r>
            <a:r>
              <a:rPr lang="hr-HR" sz="2400" dirty="0">
                <a:solidFill>
                  <a:schemeClr val="tx2"/>
                </a:solidFill>
              </a:rPr>
              <a:t>ako </a:t>
            </a:r>
            <a:r>
              <a:rPr lang="hr-HR" sz="2400" dirty="0" smtClean="0">
                <a:solidFill>
                  <a:schemeClr val="tx2"/>
                </a:solidFill>
              </a:rPr>
              <a:t>GS nema </a:t>
            </a:r>
            <a:r>
              <a:rPr lang="hr-HR" sz="2400" dirty="0" err="1" smtClean="0">
                <a:solidFill>
                  <a:schemeClr val="tx2"/>
                </a:solidFill>
              </a:rPr>
              <a:t>posl</a:t>
            </a:r>
            <a:r>
              <a:rPr lang="hr-HR" sz="2400" dirty="0" smtClean="0">
                <a:solidFill>
                  <a:schemeClr val="tx2"/>
                </a:solidFill>
              </a:rPr>
              <a:t>. </a:t>
            </a:r>
            <a:r>
              <a:rPr lang="hr-HR" sz="2400" dirty="0" err="1">
                <a:solidFill>
                  <a:schemeClr val="tx2"/>
                </a:solidFill>
              </a:rPr>
              <a:t>nastan</a:t>
            </a:r>
            <a:r>
              <a:rPr lang="hr-HR" sz="2400" dirty="0">
                <a:solidFill>
                  <a:schemeClr val="tx2"/>
                </a:solidFill>
              </a:rPr>
              <a:t> u </a:t>
            </a:r>
            <a:r>
              <a:rPr lang="hr-HR" sz="2400" dirty="0" smtClean="0">
                <a:solidFill>
                  <a:schemeClr val="tx2"/>
                </a:solidFill>
              </a:rPr>
              <a:t>RH.</a:t>
            </a:r>
          </a:p>
          <a:p>
            <a:endParaRPr lang="hr-HR" sz="2400" dirty="0" smtClean="0">
              <a:solidFill>
                <a:schemeClr val="tx2"/>
              </a:solidFill>
            </a:endParaRPr>
          </a:p>
          <a:p>
            <a:r>
              <a:rPr lang="hr-HR" sz="2400" b="1" dirty="0" smtClean="0">
                <a:solidFill>
                  <a:schemeClr val="tx2"/>
                </a:solidFill>
              </a:rPr>
              <a:t>Iznimno,</a:t>
            </a:r>
            <a:r>
              <a:rPr lang="hr-HR" sz="2400" dirty="0" smtClean="0"/>
              <a:t> </a:t>
            </a:r>
            <a:r>
              <a:rPr lang="hr-HR" sz="2400" dirty="0" smtClean="0">
                <a:solidFill>
                  <a:schemeClr val="tx2"/>
                </a:solidFill>
              </a:rPr>
              <a:t>javni </a:t>
            </a:r>
            <a:r>
              <a:rPr lang="hr-HR" sz="2400" dirty="0">
                <a:solidFill>
                  <a:schemeClr val="tx2"/>
                </a:solidFill>
              </a:rPr>
              <a:t>naručitelj može odustati od isključenja </a:t>
            </a:r>
            <a:r>
              <a:rPr lang="hr-HR" sz="2400" dirty="0" smtClean="0">
                <a:solidFill>
                  <a:schemeClr val="tx2"/>
                </a:solidFill>
              </a:rPr>
              <a:t>GS kod </a:t>
            </a:r>
            <a:r>
              <a:rPr lang="hr-HR" sz="2400" dirty="0">
                <a:solidFill>
                  <a:schemeClr val="tx2"/>
                </a:solidFill>
              </a:rPr>
              <a:t>kojeg je stečen razlog za isključenje iz </a:t>
            </a:r>
            <a:r>
              <a:rPr lang="hr-HR" sz="2400" dirty="0" smtClean="0">
                <a:solidFill>
                  <a:schemeClr val="tx2"/>
                </a:solidFill>
              </a:rPr>
              <a:t>čl. </a:t>
            </a:r>
            <a:r>
              <a:rPr lang="hr-HR" sz="2400" dirty="0">
                <a:solidFill>
                  <a:schemeClr val="tx2"/>
                </a:solidFill>
              </a:rPr>
              <a:t>251. i 252. </a:t>
            </a:r>
            <a:r>
              <a:rPr lang="hr-HR" sz="2400" dirty="0" smtClean="0">
                <a:solidFill>
                  <a:schemeClr val="tx2"/>
                </a:solidFill>
              </a:rPr>
              <a:t>Zakona </a:t>
            </a:r>
            <a:r>
              <a:rPr lang="hr-HR" sz="2400" dirty="0">
                <a:solidFill>
                  <a:schemeClr val="tx2"/>
                </a:solidFill>
              </a:rPr>
              <a:t>zbog bitnih zahtjeva koji se odnose na </a:t>
            </a:r>
            <a:r>
              <a:rPr lang="hr-HR" sz="2400" b="1" dirty="0">
                <a:solidFill>
                  <a:schemeClr val="tx2"/>
                </a:solidFill>
              </a:rPr>
              <a:t>javni interes </a:t>
            </a:r>
            <a:r>
              <a:rPr lang="hr-HR" sz="2400" dirty="0">
                <a:solidFill>
                  <a:schemeClr val="tx2"/>
                </a:solidFill>
              </a:rPr>
              <a:t>kao što je </a:t>
            </a:r>
            <a:r>
              <a:rPr lang="hr-HR" sz="2400" b="1" dirty="0">
                <a:solidFill>
                  <a:schemeClr val="tx2"/>
                </a:solidFill>
              </a:rPr>
              <a:t>javno zdravlje ili zaštita </a:t>
            </a:r>
            <a:r>
              <a:rPr lang="hr-HR" sz="2400" b="1" dirty="0" smtClean="0">
                <a:solidFill>
                  <a:schemeClr val="tx2"/>
                </a:solidFill>
              </a:rPr>
              <a:t>okoliša.</a:t>
            </a:r>
            <a:endParaRPr lang="hr-HR" sz="2400" b="1" dirty="0">
              <a:solidFill>
                <a:schemeClr val="tx2"/>
              </a:solidFill>
            </a:endParaRPr>
          </a:p>
          <a:p>
            <a:endParaRPr lang="hr-HR" sz="2200" dirty="0">
              <a:solidFill>
                <a:schemeClr val="tx2"/>
              </a:solidFill>
            </a:endParaRPr>
          </a:p>
          <a:p>
            <a:endParaRPr lang="hr-HR" sz="2400" dirty="0" smtClean="0">
              <a:solidFill>
                <a:schemeClr val="tx2"/>
              </a:solidFill>
            </a:endParaRPr>
          </a:p>
          <a:p>
            <a:endParaRPr lang="hr-HR" sz="2400" dirty="0">
              <a:solidFill>
                <a:schemeClr val="tx2"/>
              </a:solidFill>
            </a:endParaRPr>
          </a:p>
          <a:p>
            <a:endParaRPr lang="hr-HR" dirty="0"/>
          </a:p>
        </p:txBody>
      </p:sp>
    </p:spTree>
    <p:extLst>
      <p:ext uri="{BB962C8B-B14F-4D97-AF65-F5344CB8AC3E}">
        <p14:creationId xmlns:p14="http://schemas.microsoft.com/office/powerpoint/2010/main" xmlns="" val="25182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868362"/>
          </a:xfrm>
        </p:spPr>
        <p:txBody>
          <a:bodyPr>
            <a:normAutofit/>
          </a:bodyPr>
          <a:lstStyle/>
          <a:p>
            <a:r>
              <a:rPr lang="hr-HR" sz="3600" dirty="0" smtClean="0">
                <a:solidFill>
                  <a:schemeClr val="tx2"/>
                </a:solidFill>
              </a:rPr>
              <a:t>Provjera podataka navedenih u ESPD-u</a:t>
            </a:r>
            <a:endParaRPr lang="hr-HR" sz="3600" dirty="0">
              <a:solidFill>
                <a:schemeClr val="tx2"/>
              </a:solidFill>
            </a:endParaRPr>
          </a:p>
        </p:txBody>
      </p:sp>
      <p:sp>
        <p:nvSpPr>
          <p:cNvPr id="3" name="Content Placeholder 2"/>
          <p:cNvSpPr>
            <a:spLocks noGrp="1"/>
          </p:cNvSpPr>
          <p:nvPr>
            <p:ph idx="1"/>
          </p:nvPr>
        </p:nvSpPr>
        <p:spPr>
          <a:xfrm>
            <a:off x="533400" y="1295400"/>
            <a:ext cx="8153400" cy="5257800"/>
          </a:xfrm>
        </p:spPr>
        <p:txBody>
          <a:bodyPr>
            <a:normAutofit fontScale="92500"/>
          </a:bodyPr>
          <a:lstStyle/>
          <a:p>
            <a:r>
              <a:rPr lang="hr-HR" sz="2200" dirty="0" smtClean="0">
                <a:solidFill>
                  <a:schemeClr val="tx2"/>
                </a:solidFill>
              </a:rPr>
              <a:t>Naručitelj </a:t>
            </a:r>
            <a:r>
              <a:rPr lang="hr-HR" sz="2200" dirty="0">
                <a:solidFill>
                  <a:schemeClr val="tx2"/>
                </a:solidFill>
              </a:rPr>
              <a:t>može u bilo kojem trenutku tijekom postupka </a:t>
            </a:r>
            <a:r>
              <a:rPr lang="hr-HR" sz="2200" dirty="0" err="1" smtClean="0">
                <a:solidFill>
                  <a:schemeClr val="tx2"/>
                </a:solidFill>
              </a:rPr>
              <a:t>j.n</a:t>
            </a:r>
            <a:r>
              <a:rPr lang="hr-HR" sz="2200" dirty="0" smtClean="0">
                <a:solidFill>
                  <a:schemeClr val="tx2"/>
                </a:solidFill>
              </a:rPr>
              <a:t>., </a:t>
            </a:r>
            <a:r>
              <a:rPr lang="hr-HR" sz="2200" dirty="0">
                <a:solidFill>
                  <a:schemeClr val="tx2"/>
                </a:solidFill>
              </a:rPr>
              <a:t>ako je to potrebno </a:t>
            </a:r>
            <a:r>
              <a:rPr lang="hr-HR" sz="2200" dirty="0" smtClean="0">
                <a:solidFill>
                  <a:schemeClr val="tx2"/>
                </a:solidFill>
              </a:rPr>
              <a:t>…, </a:t>
            </a:r>
            <a:r>
              <a:rPr lang="hr-HR" sz="2200" b="1" u="sng" dirty="0">
                <a:solidFill>
                  <a:schemeClr val="tx2"/>
                </a:solidFill>
              </a:rPr>
              <a:t>provjeriti informacije navedene u </a:t>
            </a:r>
            <a:r>
              <a:rPr lang="hr-HR" sz="2200" b="1" u="sng" dirty="0" smtClean="0">
                <a:solidFill>
                  <a:schemeClr val="tx2"/>
                </a:solidFill>
              </a:rPr>
              <a:t>ESPD-u </a:t>
            </a:r>
            <a:r>
              <a:rPr lang="hr-HR" sz="2200" dirty="0" smtClean="0">
                <a:solidFill>
                  <a:schemeClr val="tx2"/>
                </a:solidFill>
              </a:rPr>
              <a:t>kod </a:t>
            </a:r>
            <a:r>
              <a:rPr lang="hr-HR" sz="2200" dirty="0">
                <a:solidFill>
                  <a:schemeClr val="tx2"/>
                </a:solidFill>
              </a:rPr>
              <a:t>nadležnog tijela za vođenje službene evidencije o tim podacima (npr. </a:t>
            </a:r>
            <a:r>
              <a:rPr lang="hr-HR" sz="2200" i="1" dirty="0">
                <a:solidFill>
                  <a:schemeClr val="tx2"/>
                </a:solidFill>
              </a:rPr>
              <a:t>kaznena evidencija</a:t>
            </a:r>
            <a:r>
              <a:rPr lang="hr-HR" sz="2200" dirty="0" smtClean="0">
                <a:solidFill>
                  <a:schemeClr val="tx2"/>
                </a:solidFill>
              </a:rPr>
              <a:t>),</a:t>
            </a:r>
          </a:p>
          <a:p>
            <a:r>
              <a:rPr lang="hr-HR" sz="2200" dirty="0" smtClean="0">
                <a:solidFill>
                  <a:schemeClr val="tx2"/>
                </a:solidFill>
              </a:rPr>
              <a:t>… sukladno </a:t>
            </a:r>
            <a:r>
              <a:rPr lang="hr-HR" sz="2200" dirty="0">
                <a:solidFill>
                  <a:schemeClr val="tx2"/>
                </a:solidFill>
              </a:rPr>
              <a:t>posebnom propisu i zatražiti izdavanje potvrde o tome, </a:t>
            </a:r>
            <a:r>
              <a:rPr lang="hr-HR" sz="2200" b="1" dirty="0">
                <a:solidFill>
                  <a:schemeClr val="tx2"/>
                </a:solidFill>
              </a:rPr>
              <a:t>uvidom u popratne dokumente </a:t>
            </a:r>
            <a:r>
              <a:rPr lang="hr-HR" sz="2200" dirty="0">
                <a:solidFill>
                  <a:schemeClr val="tx2"/>
                </a:solidFill>
              </a:rPr>
              <a:t>ili </a:t>
            </a:r>
            <a:r>
              <a:rPr lang="hr-HR" sz="2200" b="1" dirty="0">
                <a:solidFill>
                  <a:schemeClr val="tx2"/>
                </a:solidFill>
              </a:rPr>
              <a:t>dokaze</a:t>
            </a:r>
            <a:r>
              <a:rPr lang="hr-HR" sz="2200" dirty="0">
                <a:solidFill>
                  <a:schemeClr val="tx2"/>
                </a:solidFill>
              </a:rPr>
              <a:t> koje već posjeduje, ili izravnim pristupom </a:t>
            </a:r>
            <a:r>
              <a:rPr lang="hr-HR" sz="2200" dirty="0" smtClean="0">
                <a:solidFill>
                  <a:schemeClr val="tx2"/>
                </a:solidFill>
              </a:rPr>
              <a:t>e-putem besplatnoj </a:t>
            </a:r>
            <a:r>
              <a:rPr lang="hr-HR" sz="2200" b="1" dirty="0">
                <a:solidFill>
                  <a:schemeClr val="tx2"/>
                </a:solidFill>
              </a:rPr>
              <a:t>nacionalnoj bazi </a:t>
            </a:r>
            <a:r>
              <a:rPr lang="hr-HR" sz="2200" b="1" dirty="0" smtClean="0">
                <a:solidFill>
                  <a:schemeClr val="tx2"/>
                </a:solidFill>
              </a:rPr>
              <a:t>podataka</a:t>
            </a:r>
            <a:r>
              <a:rPr lang="hr-HR" sz="2200" dirty="0" smtClean="0">
                <a:solidFill>
                  <a:schemeClr val="tx2"/>
                </a:solidFill>
              </a:rPr>
              <a:t>.</a:t>
            </a:r>
            <a:endParaRPr lang="hr-HR" sz="2200" dirty="0">
              <a:solidFill>
                <a:schemeClr val="tx2"/>
              </a:solidFill>
            </a:endParaRPr>
          </a:p>
          <a:p>
            <a:r>
              <a:rPr lang="hr-HR" sz="2200" dirty="0" smtClean="0">
                <a:solidFill>
                  <a:schemeClr val="tx2"/>
                </a:solidFill>
              </a:rPr>
              <a:t>Ako </a:t>
            </a:r>
            <a:r>
              <a:rPr lang="hr-HR" sz="2200" dirty="0">
                <a:solidFill>
                  <a:schemeClr val="tx2"/>
                </a:solidFill>
              </a:rPr>
              <a:t>se ne može obaviti provjera ili ishoditi potvrda </a:t>
            </a:r>
            <a:r>
              <a:rPr lang="hr-HR" sz="2200" dirty="0" smtClean="0">
                <a:solidFill>
                  <a:schemeClr val="tx2"/>
                </a:solidFill>
              </a:rPr>
              <a:t> </a:t>
            </a:r>
            <a:r>
              <a:rPr lang="hr-HR" sz="2200" dirty="0">
                <a:solidFill>
                  <a:schemeClr val="tx2"/>
                </a:solidFill>
              </a:rPr>
              <a:t>naručitelj može zahtijevati od </a:t>
            </a:r>
            <a:r>
              <a:rPr lang="hr-HR" sz="2200" dirty="0" smtClean="0">
                <a:solidFill>
                  <a:schemeClr val="tx2"/>
                </a:solidFill>
              </a:rPr>
              <a:t>GS </a:t>
            </a:r>
            <a:r>
              <a:rPr lang="hr-HR" sz="2200" dirty="0">
                <a:solidFill>
                  <a:schemeClr val="tx2"/>
                </a:solidFill>
              </a:rPr>
              <a:t>da u primjerenom roku, ne kraćem od 5 dana, dostavi sve ili dio popratnih dokumenata ili dokaza</a:t>
            </a:r>
            <a:r>
              <a:rPr lang="hr-HR" sz="2200" dirty="0" smtClean="0">
                <a:solidFill>
                  <a:schemeClr val="tx2"/>
                </a:solidFill>
              </a:rPr>
              <a:t>.</a:t>
            </a:r>
          </a:p>
          <a:p>
            <a:r>
              <a:rPr lang="hr-HR" sz="2200" b="1" dirty="0" smtClean="0">
                <a:solidFill>
                  <a:srgbClr val="FF0000"/>
                </a:solidFill>
              </a:rPr>
              <a:t>Naručitelj </a:t>
            </a:r>
            <a:r>
              <a:rPr lang="hr-HR" sz="2200" b="1" dirty="0">
                <a:solidFill>
                  <a:srgbClr val="FF0000"/>
                </a:solidFill>
              </a:rPr>
              <a:t>je </a:t>
            </a:r>
            <a:r>
              <a:rPr lang="hr-HR" sz="2200" b="1" u="sng" dirty="0">
                <a:solidFill>
                  <a:srgbClr val="FF0000"/>
                </a:solidFill>
              </a:rPr>
              <a:t>obvezan</a:t>
            </a:r>
            <a:r>
              <a:rPr lang="hr-HR" sz="2200" b="1" dirty="0">
                <a:solidFill>
                  <a:srgbClr val="FF0000"/>
                </a:solidFill>
              </a:rPr>
              <a:t> prije donošenja odluke u postupku </a:t>
            </a:r>
            <a:r>
              <a:rPr lang="hr-HR" sz="2200" b="1" dirty="0" err="1" smtClean="0">
                <a:solidFill>
                  <a:srgbClr val="FF0000"/>
                </a:solidFill>
              </a:rPr>
              <a:t>j.n</a:t>
            </a:r>
            <a:r>
              <a:rPr lang="hr-HR" sz="2200" b="1" dirty="0" smtClean="0">
                <a:solidFill>
                  <a:srgbClr val="FF0000"/>
                </a:solidFill>
              </a:rPr>
              <a:t>. </a:t>
            </a:r>
            <a:r>
              <a:rPr lang="hr-HR" sz="2200" b="1" dirty="0">
                <a:solidFill>
                  <a:srgbClr val="FF0000"/>
                </a:solidFill>
              </a:rPr>
              <a:t>velike vrijednosti, a u postupcima </a:t>
            </a:r>
            <a:r>
              <a:rPr lang="hr-HR" sz="2200" b="1" dirty="0" smtClean="0">
                <a:solidFill>
                  <a:srgbClr val="FF0000"/>
                </a:solidFill>
              </a:rPr>
              <a:t>male </a:t>
            </a:r>
            <a:r>
              <a:rPr lang="hr-HR" sz="2200" b="1" dirty="0">
                <a:solidFill>
                  <a:srgbClr val="FF0000"/>
                </a:solidFill>
              </a:rPr>
              <a:t>vrijednosti </a:t>
            </a:r>
            <a:r>
              <a:rPr lang="hr-HR" sz="2200" b="1" u="sng" dirty="0">
                <a:solidFill>
                  <a:srgbClr val="FF0000"/>
                </a:solidFill>
              </a:rPr>
              <a:t>može</a:t>
            </a:r>
            <a:r>
              <a:rPr lang="hr-HR" sz="2200" b="1" dirty="0">
                <a:solidFill>
                  <a:srgbClr val="FF0000"/>
                </a:solidFill>
              </a:rPr>
              <a:t>, od ponuditelja koji je podnio </a:t>
            </a:r>
            <a:r>
              <a:rPr lang="hr-HR" sz="2200" b="1" dirty="0" smtClean="0">
                <a:solidFill>
                  <a:srgbClr val="FF0000"/>
                </a:solidFill>
              </a:rPr>
              <a:t>ENP zatražiti </a:t>
            </a:r>
            <a:r>
              <a:rPr lang="hr-HR" sz="2200" b="1" dirty="0">
                <a:solidFill>
                  <a:srgbClr val="FF0000"/>
                </a:solidFill>
              </a:rPr>
              <a:t>da u primjerenom roku, ne kraćem od 5 dana, dostavi </a:t>
            </a:r>
            <a:r>
              <a:rPr lang="hr-HR" sz="2200" b="1" dirty="0" smtClean="0">
                <a:solidFill>
                  <a:srgbClr val="FF0000"/>
                </a:solidFill>
              </a:rPr>
              <a:t>ažurirane </a:t>
            </a:r>
            <a:r>
              <a:rPr lang="hr-HR" sz="2200" b="1" dirty="0">
                <a:solidFill>
                  <a:srgbClr val="FF0000"/>
                </a:solidFill>
              </a:rPr>
              <a:t>popratne </a:t>
            </a:r>
            <a:r>
              <a:rPr lang="hr-HR" sz="2200" b="1" dirty="0" smtClean="0">
                <a:solidFill>
                  <a:srgbClr val="FF0000"/>
                </a:solidFill>
              </a:rPr>
              <a:t>dokumente, </a:t>
            </a:r>
            <a:r>
              <a:rPr lang="hr-HR" sz="2200" b="1" dirty="0">
                <a:solidFill>
                  <a:srgbClr val="FF0000"/>
                </a:solidFill>
              </a:rPr>
              <a:t>osim ako već </a:t>
            </a:r>
            <a:r>
              <a:rPr lang="hr-HR" sz="2200" b="1" dirty="0" smtClean="0">
                <a:solidFill>
                  <a:srgbClr val="FF0000"/>
                </a:solidFill>
              </a:rPr>
              <a:t>ima </a:t>
            </a:r>
            <a:r>
              <a:rPr lang="hr-HR" sz="2200" b="1" dirty="0">
                <a:solidFill>
                  <a:srgbClr val="FF0000"/>
                </a:solidFill>
              </a:rPr>
              <a:t>te </a:t>
            </a:r>
            <a:r>
              <a:rPr lang="hr-HR" sz="2200" b="1" dirty="0" smtClean="0">
                <a:solidFill>
                  <a:srgbClr val="FF0000"/>
                </a:solidFill>
              </a:rPr>
              <a:t>dok.</a:t>
            </a:r>
            <a:endParaRPr lang="hr-HR" sz="2200" b="1" dirty="0">
              <a:solidFill>
                <a:srgbClr val="FF0000"/>
              </a:solidFill>
            </a:endParaRPr>
          </a:p>
          <a:p>
            <a:r>
              <a:rPr lang="hr-HR" sz="2200" b="1" dirty="0" smtClean="0">
                <a:solidFill>
                  <a:srgbClr val="FF0000"/>
                </a:solidFill>
              </a:rPr>
              <a:t>Naručitelj </a:t>
            </a:r>
            <a:r>
              <a:rPr lang="hr-HR" sz="2200" b="1" dirty="0">
                <a:solidFill>
                  <a:srgbClr val="FF0000"/>
                </a:solidFill>
              </a:rPr>
              <a:t>može pozvati </a:t>
            </a:r>
            <a:r>
              <a:rPr lang="hr-HR" sz="2200" b="1" dirty="0" smtClean="0">
                <a:solidFill>
                  <a:srgbClr val="FF0000"/>
                </a:solidFill>
              </a:rPr>
              <a:t>GS da </a:t>
            </a:r>
            <a:r>
              <a:rPr lang="hr-HR" sz="2200" b="1" dirty="0">
                <a:solidFill>
                  <a:srgbClr val="FF0000"/>
                </a:solidFill>
              </a:rPr>
              <a:t>nadopune ili pojasne </a:t>
            </a:r>
            <a:r>
              <a:rPr lang="hr-HR" sz="2200" b="1" dirty="0" smtClean="0">
                <a:solidFill>
                  <a:srgbClr val="FF0000"/>
                </a:solidFill>
              </a:rPr>
              <a:t>dokumente.</a:t>
            </a:r>
            <a:endParaRPr lang="hr-HR" sz="2200" b="1" dirty="0">
              <a:solidFill>
                <a:srgbClr val="FF0000"/>
              </a:solidFill>
            </a:endParaRPr>
          </a:p>
          <a:p>
            <a:endParaRPr lang="hr-HR" sz="2200" dirty="0">
              <a:solidFill>
                <a:schemeClr val="tx2"/>
              </a:solidFill>
            </a:endParaRPr>
          </a:p>
          <a:p>
            <a:endParaRPr lang="hr-HR" dirty="0"/>
          </a:p>
        </p:txBody>
      </p:sp>
    </p:spTree>
    <p:extLst>
      <p:ext uri="{BB962C8B-B14F-4D97-AF65-F5344CB8AC3E}">
        <p14:creationId xmlns:p14="http://schemas.microsoft.com/office/powerpoint/2010/main" xmlns="" val="1092615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fontScale="90000"/>
          </a:bodyPr>
          <a:lstStyle/>
          <a:p>
            <a:r>
              <a:rPr lang="hr-HR" dirty="0">
                <a:solidFill>
                  <a:schemeClr val="tx2"/>
                </a:solidFill>
              </a:rPr>
              <a:t>Kriteriji za odabir </a:t>
            </a:r>
            <a:r>
              <a:rPr lang="hr-HR" dirty="0" smtClean="0">
                <a:solidFill>
                  <a:schemeClr val="tx2"/>
                </a:solidFill>
              </a:rPr>
              <a:t>GS</a:t>
            </a:r>
            <a:endParaRPr lang="hr-HR" dirty="0">
              <a:solidFill>
                <a:schemeClr val="tx2"/>
              </a:solidFill>
            </a:endParaRPr>
          </a:p>
        </p:txBody>
      </p:sp>
      <p:sp>
        <p:nvSpPr>
          <p:cNvPr id="3" name="Content Placeholder 2"/>
          <p:cNvSpPr>
            <a:spLocks noGrp="1"/>
          </p:cNvSpPr>
          <p:nvPr>
            <p:ph idx="1"/>
          </p:nvPr>
        </p:nvSpPr>
        <p:spPr>
          <a:xfrm>
            <a:off x="381000" y="1143000"/>
            <a:ext cx="8305800" cy="5562600"/>
          </a:xfrm>
        </p:spPr>
        <p:txBody>
          <a:bodyPr>
            <a:normAutofit fontScale="47500" lnSpcReduction="20000"/>
          </a:bodyPr>
          <a:lstStyle/>
          <a:p>
            <a:r>
              <a:rPr lang="hr-HR" sz="4200" dirty="0" smtClean="0">
                <a:solidFill>
                  <a:schemeClr val="tx2"/>
                </a:solidFill>
              </a:rPr>
              <a:t>Kriteriji za odabir u </a:t>
            </a:r>
            <a:r>
              <a:rPr lang="hr-HR" sz="4200" dirty="0">
                <a:solidFill>
                  <a:schemeClr val="tx2"/>
                </a:solidFill>
              </a:rPr>
              <a:t>postupku </a:t>
            </a:r>
            <a:r>
              <a:rPr lang="hr-HR" sz="4200" dirty="0" err="1" smtClean="0">
                <a:solidFill>
                  <a:schemeClr val="tx2"/>
                </a:solidFill>
              </a:rPr>
              <a:t>j.n</a:t>
            </a:r>
            <a:r>
              <a:rPr lang="hr-HR" sz="4200" dirty="0" smtClean="0">
                <a:solidFill>
                  <a:schemeClr val="tx2"/>
                </a:solidFill>
              </a:rPr>
              <a:t>. </a:t>
            </a:r>
            <a:r>
              <a:rPr lang="hr-HR" sz="4200" dirty="0">
                <a:solidFill>
                  <a:schemeClr val="tx2"/>
                </a:solidFill>
              </a:rPr>
              <a:t>mogu se odnositi na:</a:t>
            </a:r>
          </a:p>
          <a:p>
            <a:r>
              <a:rPr lang="hr-HR" sz="4200" dirty="0">
                <a:solidFill>
                  <a:schemeClr val="tx2"/>
                </a:solidFill>
              </a:rPr>
              <a:t>1. </a:t>
            </a:r>
            <a:r>
              <a:rPr lang="hr-HR" sz="4200" b="1" dirty="0">
                <a:solidFill>
                  <a:schemeClr val="tx2"/>
                </a:solidFill>
              </a:rPr>
              <a:t>sposobnost za obavljanje profesionalne </a:t>
            </a:r>
            <a:r>
              <a:rPr lang="hr-HR" sz="4200" b="1" dirty="0" smtClean="0">
                <a:solidFill>
                  <a:schemeClr val="tx2"/>
                </a:solidFill>
              </a:rPr>
              <a:t>djelatnosti</a:t>
            </a:r>
            <a:r>
              <a:rPr lang="hr-HR" sz="4200" dirty="0" smtClean="0">
                <a:solidFill>
                  <a:schemeClr val="tx2"/>
                </a:solidFill>
              </a:rPr>
              <a:t>,</a:t>
            </a:r>
            <a:endParaRPr lang="hr-HR" sz="4200" dirty="0">
              <a:solidFill>
                <a:schemeClr val="tx2"/>
              </a:solidFill>
            </a:endParaRPr>
          </a:p>
          <a:p>
            <a:r>
              <a:rPr lang="hr-HR" sz="4200" dirty="0">
                <a:solidFill>
                  <a:schemeClr val="tx2"/>
                </a:solidFill>
              </a:rPr>
              <a:t>2. </a:t>
            </a:r>
            <a:r>
              <a:rPr lang="hr-HR" sz="4200" b="1" dirty="0">
                <a:solidFill>
                  <a:schemeClr val="tx2"/>
                </a:solidFill>
              </a:rPr>
              <a:t>ekonomsku i financijsku </a:t>
            </a:r>
            <a:r>
              <a:rPr lang="hr-HR" sz="4200" b="1" dirty="0" smtClean="0">
                <a:solidFill>
                  <a:schemeClr val="tx2"/>
                </a:solidFill>
              </a:rPr>
              <a:t>sposobnost,</a:t>
            </a:r>
            <a:endParaRPr lang="hr-HR" sz="4200" b="1" dirty="0">
              <a:solidFill>
                <a:schemeClr val="tx2"/>
              </a:solidFill>
            </a:endParaRPr>
          </a:p>
          <a:p>
            <a:r>
              <a:rPr lang="hr-HR" sz="4200" dirty="0">
                <a:solidFill>
                  <a:schemeClr val="tx2"/>
                </a:solidFill>
              </a:rPr>
              <a:t>3. </a:t>
            </a:r>
            <a:r>
              <a:rPr lang="hr-HR" sz="4200" b="1" dirty="0">
                <a:solidFill>
                  <a:schemeClr val="tx2"/>
                </a:solidFill>
              </a:rPr>
              <a:t>tehničku i stručnu sposobnost</a:t>
            </a:r>
            <a:r>
              <a:rPr lang="hr-HR" sz="4200" dirty="0" smtClean="0">
                <a:solidFill>
                  <a:schemeClr val="tx2"/>
                </a:solidFill>
              </a:rPr>
              <a:t>.</a:t>
            </a:r>
          </a:p>
          <a:p>
            <a:endParaRPr lang="hr-HR" sz="4200" dirty="0">
              <a:solidFill>
                <a:schemeClr val="tx2"/>
              </a:solidFill>
            </a:endParaRPr>
          </a:p>
          <a:p>
            <a:r>
              <a:rPr lang="hr-HR" sz="4200" dirty="0" smtClean="0">
                <a:solidFill>
                  <a:schemeClr val="tx2"/>
                </a:solidFill>
              </a:rPr>
              <a:t>Prilikom </a:t>
            </a:r>
            <a:r>
              <a:rPr lang="hr-HR" sz="4200" dirty="0">
                <a:solidFill>
                  <a:schemeClr val="tx2"/>
                </a:solidFill>
              </a:rPr>
              <a:t>određivanja kriterija za odabir </a:t>
            </a:r>
            <a:r>
              <a:rPr lang="hr-HR" sz="4200" dirty="0" smtClean="0">
                <a:solidFill>
                  <a:schemeClr val="tx2"/>
                </a:solidFill>
              </a:rPr>
              <a:t>naručitelj </a:t>
            </a:r>
            <a:r>
              <a:rPr lang="hr-HR" sz="4200" dirty="0">
                <a:solidFill>
                  <a:schemeClr val="tx2"/>
                </a:solidFill>
              </a:rPr>
              <a:t>smije zahtijevati samo </a:t>
            </a:r>
            <a:r>
              <a:rPr lang="hr-HR" sz="4200" b="1" dirty="0">
                <a:solidFill>
                  <a:schemeClr val="tx2"/>
                </a:solidFill>
              </a:rPr>
              <a:t>minimalne razine sposobnosti </a:t>
            </a:r>
            <a:r>
              <a:rPr lang="hr-HR" sz="4200" dirty="0">
                <a:solidFill>
                  <a:schemeClr val="tx2"/>
                </a:solidFill>
              </a:rPr>
              <a:t>koje osiguravaju da će </a:t>
            </a:r>
            <a:r>
              <a:rPr lang="hr-HR" sz="4200" dirty="0" smtClean="0">
                <a:solidFill>
                  <a:schemeClr val="tx2"/>
                </a:solidFill>
              </a:rPr>
              <a:t>GS biti </a:t>
            </a:r>
            <a:r>
              <a:rPr lang="hr-HR" sz="4200" dirty="0">
                <a:solidFill>
                  <a:schemeClr val="tx2"/>
                </a:solidFill>
              </a:rPr>
              <a:t>sposoban izvršiti ugovor o </a:t>
            </a:r>
            <a:r>
              <a:rPr lang="hr-HR" sz="4200" dirty="0" err="1" smtClean="0">
                <a:solidFill>
                  <a:schemeClr val="tx2"/>
                </a:solidFill>
              </a:rPr>
              <a:t>j.n</a:t>
            </a:r>
            <a:r>
              <a:rPr lang="hr-HR" sz="4200" dirty="0" smtClean="0">
                <a:solidFill>
                  <a:schemeClr val="tx2"/>
                </a:solidFill>
              </a:rPr>
              <a:t>. </a:t>
            </a:r>
          </a:p>
          <a:p>
            <a:endParaRPr lang="hr-HR" sz="4200" dirty="0">
              <a:solidFill>
                <a:schemeClr val="tx2"/>
              </a:solidFill>
            </a:endParaRPr>
          </a:p>
          <a:p>
            <a:r>
              <a:rPr lang="hr-HR" sz="4200" b="1" dirty="0">
                <a:solidFill>
                  <a:schemeClr val="tx2"/>
                </a:solidFill>
              </a:rPr>
              <a:t>N</a:t>
            </a:r>
            <a:r>
              <a:rPr lang="hr-HR" sz="4200" b="1" dirty="0" smtClean="0">
                <a:solidFill>
                  <a:schemeClr val="tx2"/>
                </a:solidFill>
              </a:rPr>
              <a:t>aručitelj </a:t>
            </a:r>
            <a:r>
              <a:rPr lang="hr-HR" sz="4200" b="1" u="sng" dirty="0">
                <a:solidFill>
                  <a:srgbClr val="FF0000"/>
                </a:solidFill>
              </a:rPr>
              <a:t>može</a:t>
            </a:r>
            <a:r>
              <a:rPr lang="hr-HR" sz="4200" b="1" dirty="0">
                <a:solidFill>
                  <a:schemeClr val="tx2"/>
                </a:solidFill>
              </a:rPr>
              <a:t> zahtijevati da </a:t>
            </a:r>
            <a:r>
              <a:rPr lang="hr-HR" sz="4200" b="1" dirty="0" smtClean="0">
                <a:solidFill>
                  <a:schemeClr val="tx2"/>
                </a:solidFill>
              </a:rPr>
              <a:t>GS dokaže </a:t>
            </a:r>
            <a:r>
              <a:rPr lang="hr-HR" sz="4200" b="1" dirty="0">
                <a:solidFill>
                  <a:schemeClr val="tx2"/>
                </a:solidFill>
              </a:rPr>
              <a:t>upis u sudski, obrtni, strukovni ili drugi odgovarajući registar u državi njegova poslovnog </a:t>
            </a:r>
            <a:r>
              <a:rPr lang="hr-HR" sz="4200" b="1" dirty="0" err="1">
                <a:solidFill>
                  <a:schemeClr val="tx2"/>
                </a:solidFill>
              </a:rPr>
              <a:t>nastana</a:t>
            </a:r>
            <a:r>
              <a:rPr lang="hr-HR" sz="4200" b="1" dirty="0">
                <a:solidFill>
                  <a:schemeClr val="tx2"/>
                </a:solidFill>
              </a:rPr>
              <a:t>.</a:t>
            </a:r>
          </a:p>
          <a:p>
            <a:endParaRPr lang="hr-HR" sz="4200" dirty="0" smtClean="0">
              <a:solidFill>
                <a:schemeClr val="tx2"/>
              </a:solidFill>
            </a:endParaRPr>
          </a:p>
          <a:p>
            <a:r>
              <a:rPr lang="hr-HR" sz="4200" dirty="0">
                <a:solidFill>
                  <a:schemeClr val="tx2"/>
                </a:solidFill>
              </a:rPr>
              <a:t>Ako </a:t>
            </a:r>
            <a:r>
              <a:rPr lang="hr-HR" sz="4200" dirty="0" smtClean="0">
                <a:solidFill>
                  <a:schemeClr val="tx2"/>
                </a:solidFill>
              </a:rPr>
              <a:t>GS mora </a:t>
            </a:r>
            <a:r>
              <a:rPr lang="hr-HR" sz="4200" dirty="0">
                <a:solidFill>
                  <a:schemeClr val="tx2"/>
                </a:solidFill>
              </a:rPr>
              <a:t>posjedovati određeno </a:t>
            </a:r>
            <a:r>
              <a:rPr lang="hr-HR" sz="4200" b="1" dirty="0">
                <a:solidFill>
                  <a:srgbClr val="FF0000"/>
                </a:solidFill>
              </a:rPr>
              <a:t>ovlaštenje ili biti član određene organizacije</a:t>
            </a:r>
            <a:r>
              <a:rPr lang="hr-HR" sz="4200" b="1" dirty="0">
                <a:solidFill>
                  <a:schemeClr val="tx2"/>
                </a:solidFill>
              </a:rPr>
              <a:t> </a:t>
            </a:r>
            <a:r>
              <a:rPr lang="hr-HR" sz="4200" dirty="0">
                <a:solidFill>
                  <a:schemeClr val="tx2"/>
                </a:solidFill>
              </a:rPr>
              <a:t>kako bi mogao pružati </a:t>
            </a:r>
            <a:r>
              <a:rPr lang="hr-HR" sz="4200" b="1" dirty="0">
                <a:solidFill>
                  <a:srgbClr val="FF0000"/>
                </a:solidFill>
              </a:rPr>
              <a:t>usluge</a:t>
            </a:r>
            <a:r>
              <a:rPr lang="hr-HR" sz="4200" dirty="0">
                <a:solidFill>
                  <a:schemeClr val="tx2"/>
                </a:solidFill>
              </a:rPr>
              <a:t> u državi njegova poslovnog </a:t>
            </a:r>
            <a:r>
              <a:rPr lang="hr-HR" sz="4200" dirty="0" err="1">
                <a:solidFill>
                  <a:schemeClr val="tx2"/>
                </a:solidFill>
              </a:rPr>
              <a:t>nastana</a:t>
            </a:r>
            <a:r>
              <a:rPr lang="hr-HR" sz="4200" dirty="0">
                <a:solidFill>
                  <a:schemeClr val="tx2"/>
                </a:solidFill>
              </a:rPr>
              <a:t>, </a:t>
            </a:r>
            <a:r>
              <a:rPr lang="hr-HR" sz="4200" dirty="0" smtClean="0">
                <a:solidFill>
                  <a:schemeClr val="tx2"/>
                </a:solidFill>
              </a:rPr>
              <a:t>naručitelj </a:t>
            </a:r>
            <a:r>
              <a:rPr lang="hr-HR" sz="4200" dirty="0">
                <a:solidFill>
                  <a:schemeClr val="tx2"/>
                </a:solidFill>
              </a:rPr>
              <a:t>u postupcima </a:t>
            </a:r>
            <a:r>
              <a:rPr lang="hr-HR" sz="4200" dirty="0" err="1" smtClean="0">
                <a:solidFill>
                  <a:schemeClr val="tx2"/>
                </a:solidFill>
              </a:rPr>
              <a:t>j.n</a:t>
            </a:r>
            <a:r>
              <a:rPr lang="hr-HR" sz="4200" dirty="0" smtClean="0">
                <a:solidFill>
                  <a:schemeClr val="tx2"/>
                </a:solidFill>
              </a:rPr>
              <a:t>. usluga </a:t>
            </a:r>
            <a:r>
              <a:rPr lang="hr-HR" sz="4200" b="1" u="sng" dirty="0">
                <a:solidFill>
                  <a:schemeClr val="tx2"/>
                </a:solidFill>
              </a:rPr>
              <a:t>može</a:t>
            </a:r>
            <a:r>
              <a:rPr lang="hr-HR" sz="4200" dirty="0">
                <a:solidFill>
                  <a:schemeClr val="tx2"/>
                </a:solidFill>
              </a:rPr>
              <a:t> od njega zahtijevati da dokaže posjedovanje takvog ovlaštenja ili članstva</a:t>
            </a:r>
            <a:r>
              <a:rPr lang="hr-HR" sz="4200" dirty="0"/>
              <a:t>.</a:t>
            </a:r>
          </a:p>
          <a:p>
            <a:endParaRPr lang="hr-HR" dirty="0">
              <a:solidFill>
                <a:schemeClr val="tx2"/>
              </a:solidFill>
            </a:endParaRPr>
          </a:p>
          <a:p>
            <a:endParaRPr lang="hr-HR" dirty="0"/>
          </a:p>
          <a:p>
            <a:endParaRPr lang="hr-HR" dirty="0"/>
          </a:p>
        </p:txBody>
      </p:sp>
    </p:spTree>
    <p:extLst>
      <p:ext uri="{BB962C8B-B14F-4D97-AF65-F5344CB8AC3E}">
        <p14:creationId xmlns:p14="http://schemas.microsoft.com/office/powerpoint/2010/main" xmlns="" val="173703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r-HR" sz="3200" b="1" dirty="0" smtClean="0">
                <a:solidFill>
                  <a:schemeClr val="tx2"/>
                </a:solidFill>
              </a:rPr>
              <a:t>Oslanjanje na sposobnost drugih subjekata</a:t>
            </a:r>
            <a:endParaRPr lang="hr-HR" sz="3200" b="1" dirty="0">
              <a:solidFill>
                <a:schemeClr val="tx2"/>
              </a:solidFill>
            </a:endParaRPr>
          </a:p>
        </p:txBody>
      </p:sp>
      <p:sp>
        <p:nvSpPr>
          <p:cNvPr id="3" name="Content Placeholder 2"/>
          <p:cNvSpPr>
            <a:spLocks noGrp="1"/>
          </p:cNvSpPr>
          <p:nvPr>
            <p:ph idx="1"/>
          </p:nvPr>
        </p:nvSpPr>
        <p:spPr>
          <a:xfrm>
            <a:off x="457200" y="1524000"/>
            <a:ext cx="8229600" cy="5029200"/>
          </a:xfrm>
        </p:spPr>
        <p:txBody>
          <a:bodyPr>
            <a:normAutofit fontScale="25000" lnSpcReduction="20000"/>
          </a:bodyPr>
          <a:lstStyle/>
          <a:p>
            <a:r>
              <a:rPr lang="hr-HR" sz="8000" dirty="0" smtClean="0">
                <a:solidFill>
                  <a:schemeClr val="tx2"/>
                </a:solidFill>
              </a:rPr>
              <a:t>GS </a:t>
            </a:r>
            <a:r>
              <a:rPr lang="hr-HR" sz="8000" dirty="0">
                <a:solidFill>
                  <a:schemeClr val="tx2"/>
                </a:solidFill>
              </a:rPr>
              <a:t>može se u postupku </a:t>
            </a:r>
            <a:r>
              <a:rPr lang="hr-HR" sz="8000" dirty="0" err="1" smtClean="0">
                <a:solidFill>
                  <a:schemeClr val="tx2"/>
                </a:solidFill>
              </a:rPr>
              <a:t>j.n</a:t>
            </a:r>
            <a:r>
              <a:rPr lang="hr-HR" sz="8000" dirty="0" smtClean="0">
                <a:solidFill>
                  <a:schemeClr val="tx2"/>
                </a:solidFill>
              </a:rPr>
              <a:t>. radi </a:t>
            </a:r>
            <a:r>
              <a:rPr lang="hr-HR" sz="8000" dirty="0">
                <a:solidFill>
                  <a:schemeClr val="tx2"/>
                </a:solidFill>
              </a:rPr>
              <a:t>dokazivanja ispunjavanja kriterija za odabir </a:t>
            </a:r>
            <a:r>
              <a:rPr lang="hr-HR" sz="8000" dirty="0" smtClean="0">
                <a:solidFill>
                  <a:schemeClr val="tx2"/>
                </a:solidFill>
              </a:rPr>
              <a:t>GS – a (</a:t>
            </a:r>
            <a:r>
              <a:rPr lang="hr-HR" sz="8000" i="1" dirty="0" smtClean="0">
                <a:solidFill>
                  <a:schemeClr val="tx2"/>
                </a:solidFill>
              </a:rPr>
              <a:t>ekonomska i financijska sposobnost i tehnička i stručna sposobnost</a:t>
            </a:r>
            <a:r>
              <a:rPr lang="hr-HR" sz="8000" dirty="0" smtClean="0">
                <a:solidFill>
                  <a:schemeClr val="tx2"/>
                </a:solidFill>
              </a:rPr>
              <a:t>) osloniti </a:t>
            </a:r>
            <a:r>
              <a:rPr lang="hr-HR" sz="8000" dirty="0">
                <a:solidFill>
                  <a:schemeClr val="tx2"/>
                </a:solidFill>
              </a:rPr>
              <a:t>na sposobnost drugih subjekata, bez obzira na pravnu prirodu njihova međusobnog odnosa</a:t>
            </a:r>
            <a:r>
              <a:rPr lang="hr-HR" sz="8000" dirty="0" smtClean="0">
                <a:solidFill>
                  <a:schemeClr val="tx2"/>
                </a:solidFill>
              </a:rPr>
              <a:t>.</a:t>
            </a:r>
            <a:endParaRPr lang="hr-HR" sz="7200" dirty="0">
              <a:solidFill>
                <a:schemeClr val="tx2"/>
              </a:solidFill>
            </a:endParaRPr>
          </a:p>
          <a:p>
            <a:endParaRPr lang="hr-HR" sz="7200" dirty="0" smtClean="0">
              <a:solidFill>
                <a:schemeClr val="tx2"/>
              </a:solidFill>
            </a:endParaRPr>
          </a:p>
          <a:p>
            <a:r>
              <a:rPr lang="hr-HR" sz="8000" dirty="0" smtClean="0">
                <a:solidFill>
                  <a:schemeClr val="tx2"/>
                </a:solidFill>
              </a:rPr>
              <a:t>GS može </a:t>
            </a:r>
            <a:r>
              <a:rPr lang="hr-HR" sz="8000" dirty="0">
                <a:solidFill>
                  <a:schemeClr val="tx2"/>
                </a:solidFill>
              </a:rPr>
              <a:t>se u postupku </a:t>
            </a:r>
            <a:r>
              <a:rPr lang="hr-HR" sz="8000" dirty="0" err="1" smtClean="0">
                <a:solidFill>
                  <a:schemeClr val="tx2"/>
                </a:solidFill>
              </a:rPr>
              <a:t>j.n</a:t>
            </a:r>
            <a:r>
              <a:rPr lang="hr-HR" sz="8000" dirty="0" smtClean="0">
                <a:solidFill>
                  <a:schemeClr val="tx2"/>
                </a:solidFill>
              </a:rPr>
              <a:t>. </a:t>
            </a:r>
            <a:r>
              <a:rPr lang="hr-HR" sz="8000" dirty="0">
                <a:solidFill>
                  <a:schemeClr val="tx2"/>
                </a:solidFill>
              </a:rPr>
              <a:t>osloniti na sposobnost drugih subjekata radi dokazivanja ispunjavanja kriterija koji su vezani uz </a:t>
            </a:r>
            <a:r>
              <a:rPr lang="hr-HR" sz="8000" dirty="0" smtClean="0">
                <a:solidFill>
                  <a:schemeClr val="tx2"/>
                </a:solidFill>
              </a:rPr>
              <a:t>:</a:t>
            </a:r>
          </a:p>
          <a:p>
            <a:r>
              <a:rPr lang="hr-HR" sz="7200" b="1" dirty="0">
                <a:solidFill>
                  <a:schemeClr val="tx2"/>
                </a:solidFill>
              </a:rPr>
              <a:t>-</a:t>
            </a:r>
            <a:r>
              <a:rPr lang="hr-HR" sz="7200" b="1" dirty="0" smtClean="0">
                <a:solidFill>
                  <a:schemeClr val="tx2"/>
                </a:solidFill>
              </a:rPr>
              <a:t> </a:t>
            </a:r>
            <a:r>
              <a:rPr lang="hr-HR" sz="7200" b="1" dirty="0">
                <a:solidFill>
                  <a:schemeClr val="tx2"/>
                </a:solidFill>
              </a:rPr>
              <a:t>obrazovne i stručne kvalifikacije </a:t>
            </a:r>
            <a:r>
              <a:rPr lang="hr-HR" sz="7200" dirty="0" smtClean="0">
                <a:solidFill>
                  <a:schemeClr val="tx2"/>
                </a:solidFill>
              </a:rPr>
              <a:t>(čl.268</a:t>
            </a:r>
            <a:r>
              <a:rPr lang="hr-HR" sz="7200" dirty="0">
                <a:solidFill>
                  <a:schemeClr val="tx2"/>
                </a:solidFill>
              </a:rPr>
              <a:t>. </a:t>
            </a:r>
            <a:r>
              <a:rPr lang="hr-HR" sz="7200" dirty="0" smtClean="0">
                <a:solidFill>
                  <a:schemeClr val="tx2"/>
                </a:solidFill>
              </a:rPr>
              <a:t>st.1</a:t>
            </a:r>
            <a:r>
              <a:rPr lang="hr-HR" sz="7200" dirty="0">
                <a:solidFill>
                  <a:schemeClr val="tx2"/>
                </a:solidFill>
              </a:rPr>
              <a:t>. </a:t>
            </a:r>
            <a:r>
              <a:rPr lang="hr-HR" sz="7200" dirty="0" smtClean="0">
                <a:solidFill>
                  <a:schemeClr val="tx2"/>
                </a:solidFill>
              </a:rPr>
              <a:t>toč.8</a:t>
            </a:r>
            <a:r>
              <a:rPr lang="hr-HR" sz="7200" dirty="0">
                <a:solidFill>
                  <a:schemeClr val="tx2"/>
                </a:solidFill>
              </a:rPr>
              <a:t>. </a:t>
            </a:r>
            <a:r>
              <a:rPr lang="hr-HR" sz="7200" dirty="0" smtClean="0">
                <a:solidFill>
                  <a:schemeClr val="tx2"/>
                </a:solidFill>
              </a:rPr>
              <a:t>Zakona) </a:t>
            </a:r>
            <a:r>
              <a:rPr lang="hr-HR" sz="7200" dirty="0">
                <a:solidFill>
                  <a:schemeClr val="tx2"/>
                </a:solidFill>
              </a:rPr>
              <a:t>ili </a:t>
            </a:r>
            <a:r>
              <a:rPr lang="hr-HR" sz="7200" dirty="0" smtClean="0">
                <a:solidFill>
                  <a:schemeClr val="tx2"/>
                </a:solidFill>
              </a:rPr>
              <a:t>uz</a:t>
            </a:r>
          </a:p>
          <a:p>
            <a:r>
              <a:rPr lang="hr-HR" sz="7200" b="1" dirty="0" smtClean="0">
                <a:solidFill>
                  <a:schemeClr val="tx2"/>
                </a:solidFill>
              </a:rPr>
              <a:t>- relevantno </a:t>
            </a:r>
            <a:r>
              <a:rPr lang="hr-HR" sz="7200" b="1" dirty="0">
                <a:solidFill>
                  <a:schemeClr val="tx2"/>
                </a:solidFill>
              </a:rPr>
              <a:t>stručno iskustvo, </a:t>
            </a:r>
            <a:endParaRPr lang="hr-HR" sz="7200" b="1" dirty="0" smtClean="0">
              <a:solidFill>
                <a:schemeClr val="tx2"/>
              </a:solidFill>
            </a:endParaRPr>
          </a:p>
          <a:p>
            <a:pPr marL="0" indent="0">
              <a:buNone/>
            </a:pPr>
            <a:r>
              <a:rPr lang="hr-HR" sz="7200" b="1" dirty="0" smtClean="0">
                <a:solidFill>
                  <a:schemeClr val="tx2"/>
                </a:solidFill>
              </a:rPr>
              <a:t>       samo </a:t>
            </a:r>
            <a:r>
              <a:rPr lang="hr-HR" sz="7200" b="1" dirty="0">
                <a:solidFill>
                  <a:schemeClr val="tx2"/>
                </a:solidFill>
              </a:rPr>
              <a:t>ako će ti subjekti izvoditi radove ili pružati </a:t>
            </a:r>
            <a:r>
              <a:rPr lang="hr-HR" sz="7200" b="1" dirty="0" smtClean="0">
                <a:solidFill>
                  <a:schemeClr val="tx2"/>
                </a:solidFill>
              </a:rPr>
              <a:t>usluge </a:t>
            </a:r>
            <a:r>
              <a:rPr lang="hr-HR" sz="7200" b="1" dirty="0">
                <a:solidFill>
                  <a:schemeClr val="tx2"/>
                </a:solidFill>
              </a:rPr>
              <a:t>za koje </a:t>
            </a:r>
            <a:r>
              <a:rPr lang="hr-HR" sz="7200" b="1" dirty="0" smtClean="0">
                <a:solidFill>
                  <a:schemeClr val="tx2"/>
                </a:solidFill>
              </a:rPr>
              <a:t>se ta sposobnost </a:t>
            </a:r>
          </a:p>
          <a:p>
            <a:pPr marL="0" indent="0">
              <a:buNone/>
            </a:pPr>
            <a:r>
              <a:rPr lang="hr-HR" sz="7200" b="1" dirty="0">
                <a:solidFill>
                  <a:schemeClr val="tx2"/>
                </a:solidFill>
              </a:rPr>
              <a:t> </a:t>
            </a:r>
            <a:r>
              <a:rPr lang="hr-HR" sz="7200" b="1" dirty="0" smtClean="0">
                <a:solidFill>
                  <a:schemeClr val="tx2"/>
                </a:solidFill>
              </a:rPr>
              <a:t>      traži.</a:t>
            </a:r>
          </a:p>
          <a:p>
            <a:pPr marL="0" indent="0">
              <a:buNone/>
            </a:pPr>
            <a:endParaRPr lang="hr-HR" sz="7200" b="1" dirty="0">
              <a:solidFill>
                <a:schemeClr val="tx2"/>
              </a:solidFill>
            </a:endParaRPr>
          </a:p>
          <a:p>
            <a:pPr marL="0" indent="0">
              <a:buNone/>
            </a:pPr>
            <a:r>
              <a:rPr lang="hr-HR" sz="6400" b="1" dirty="0" smtClean="0">
                <a:solidFill>
                  <a:schemeClr val="tx2"/>
                </a:solidFill>
              </a:rPr>
              <a:t>        </a:t>
            </a:r>
            <a:r>
              <a:rPr lang="hr-HR" sz="7200" b="1" dirty="0" smtClean="0">
                <a:solidFill>
                  <a:schemeClr val="tx2"/>
                </a:solidFill>
              </a:rPr>
              <a:t>Ako </a:t>
            </a:r>
            <a:r>
              <a:rPr lang="hr-HR" sz="7200" b="1" dirty="0">
                <a:solidFill>
                  <a:schemeClr val="tx2"/>
                </a:solidFill>
              </a:rPr>
              <a:t>se </a:t>
            </a:r>
            <a:r>
              <a:rPr lang="hr-HR" sz="7200" b="1" dirty="0" smtClean="0">
                <a:solidFill>
                  <a:schemeClr val="tx2"/>
                </a:solidFill>
              </a:rPr>
              <a:t>GS oslanja </a:t>
            </a:r>
            <a:r>
              <a:rPr lang="hr-HR" sz="7200" b="1" dirty="0">
                <a:solidFill>
                  <a:schemeClr val="tx2"/>
                </a:solidFill>
              </a:rPr>
              <a:t>na sposobnost drugog subjekta obvezan je u ponudi ili </a:t>
            </a:r>
            <a:r>
              <a:rPr lang="hr-HR" sz="7200" b="1" dirty="0" smtClean="0">
                <a:solidFill>
                  <a:schemeClr val="tx2"/>
                </a:solidFill>
              </a:rPr>
              <a:t>zahtjevu </a:t>
            </a:r>
          </a:p>
          <a:p>
            <a:pPr marL="0" indent="0">
              <a:buNone/>
            </a:pPr>
            <a:r>
              <a:rPr lang="hr-HR" sz="7200" b="1" dirty="0">
                <a:solidFill>
                  <a:schemeClr val="tx2"/>
                </a:solidFill>
              </a:rPr>
              <a:t> </a:t>
            </a:r>
            <a:r>
              <a:rPr lang="hr-HR" sz="7200" b="1" dirty="0" smtClean="0">
                <a:solidFill>
                  <a:schemeClr val="tx2"/>
                </a:solidFill>
              </a:rPr>
              <a:t>      za sudjelovanje </a:t>
            </a:r>
            <a:r>
              <a:rPr lang="hr-HR" sz="7200" b="1" dirty="0">
                <a:solidFill>
                  <a:schemeClr val="tx2"/>
                </a:solidFill>
              </a:rPr>
              <a:t>dostaviti </a:t>
            </a:r>
            <a:r>
              <a:rPr lang="hr-HR" sz="7200" b="1" dirty="0" smtClean="0">
                <a:solidFill>
                  <a:schemeClr val="tx2"/>
                </a:solidFill>
              </a:rPr>
              <a:t>zaseban ESPD za </a:t>
            </a:r>
            <a:r>
              <a:rPr lang="hr-HR" sz="7200" b="1" dirty="0">
                <a:solidFill>
                  <a:schemeClr val="tx2"/>
                </a:solidFill>
              </a:rPr>
              <a:t>tog subjekta.</a:t>
            </a:r>
          </a:p>
          <a:p>
            <a:pPr marL="0" indent="0">
              <a:buNone/>
            </a:pPr>
            <a:endParaRPr lang="hr-HR" sz="6400" b="1" dirty="0" smtClean="0">
              <a:solidFill>
                <a:schemeClr val="tx2"/>
              </a:solidFill>
            </a:endParaRPr>
          </a:p>
          <a:p>
            <a:pPr marL="0" indent="0">
              <a:buNone/>
            </a:pPr>
            <a:endParaRPr lang="hr-HR" sz="7200" b="1" dirty="0" smtClean="0">
              <a:solidFill>
                <a:schemeClr val="tx2"/>
              </a:solidFill>
            </a:endParaRPr>
          </a:p>
          <a:p>
            <a:pPr marL="0" indent="0">
              <a:buNone/>
            </a:pPr>
            <a:r>
              <a:rPr lang="hr-HR" sz="7200" b="1" dirty="0" smtClean="0">
                <a:solidFill>
                  <a:schemeClr val="tx2"/>
                </a:solidFill>
              </a:rPr>
              <a:t>    </a:t>
            </a:r>
            <a:endParaRPr lang="hr-HR" sz="6400" b="1" dirty="0" smtClean="0">
              <a:solidFill>
                <a:schemeClr val="tx2"/>
              </a:solidFill>
            </a:endParaRPr>
          </a:p>
          <a:p>
            <a:pPr marL="0" indent="0">
              <a:buNone/>
            </a:pPr>
            <a:r>
              <a:rPr lang="hr-HR" sz="6400" b="1" dirty="0" smtClean="0">
                <a:solidFill>
                  <a:schemeClr val="tx2"/>
                </a:solidFill>
              </a:rPr>
              <a:t>     </a:t>
            </a:r>
            <a:r>
              <a:rPr lang="hr-HR" sz="6400" b="1" dirty="0">
                <a:solidFill>
                  <a:schemeClr val="tx2"/>
                </a:solidFill>
              </a:rPr>
              <a:t> </a:t>
            </a:r>
          </a:p>
          <a:p>
            <a:pPr marL="0" indent="0">
              <a:buNone/>
            </a:pPr>
            <a:endParaRPr lang="hr-HR" dirty="0">
              <a:solidFill>
                <a:schemeClr val="tx2"/>
              </a:solidFill>
            </a:endParaRPr>
          </a:p>
          <a:p>
            <a:pPr marL="0" indent="0">
              <a:buNone/>
            </a:pPr>
            <a:r>
              <a:rPr lang="hr-HR" dirty="0" smtClean="0"/>
              <a:t>  </a:t>
            </a:r>
            <a:endParaRPr lang="hr-HR" dirty="0"/>
          </a:p>
        </p:txBody>
      </p:sp>
    </p:spTree>
    <p:extLst>
      <p:ext uri="{BB962C8B-B14F-4D97-AF65-F5344CB8AC3E}">
        <p14:creationId xmlns:p14="http://schemas.microsoft.com/office/powerpoint/2010/main" xmlns="" val="219274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normAutofit fontScale="90000"/>
          </a:bodyPr>
          <a:lstStyle/>
          <a:p>
            <a:r>
              <a:rPr lang="hr-HR" b="1" dirty="0">
                <a:solidFill>
                  <a:schemeClr val="tx2"/>
                </a:solidFill>
              </a:rPr>
              <a:t>Oslanjanje na sposobnost drugih subjekata</a:t>
            </a:r>
            <a:endParaRPr lang="hr-HR" dirty="0"/>
          </a:p>
        </p:txBody>
      </p:sp>
      <p:sp>
        <p:nvSpPr>
          <p:cNvPr id="3" name="Content Placeholder 2"/>
          <p:cNvSpPr>
            <a:spLocks noGrp="1"/>
          </p:cNvSpPr>
          <p:nvPr>
            <p:ph idx="1"/>
          </p:nvPr>
        </p:nvSpPr>
        <p:spPr>
          <a:xfrm>
            <a:off x="304800" y="1600200"/>
            <a:ext cx="8382000" cy="4800600"/>
          </a:xfrm>
        </p:spPr>
        <p:txBody>
          <a:bodyPr>
            <a:normAutofit fontScale="70000" lnSpcReduction="20000"/>
          </a:bodyPr>
          <a:lstStyle/>
          <a:p>
            <a:pPr marL="0" indent="0">
              <a:buNone/>
            </a:pPr>
            <a:r>
              <a:rPr lang="hr-HR" dirty="0">
                <a:solidFill>
                  <a:schemeClr val="tx2"/>
                </a:solidFill>
              </a:rPr>
              <a:t>GS … mora dokazati naručitelju da će imati na raspolaganju potrebne resurse za izvršenje ugovora, primjerice prihvaćanjem obveze drugih subjekata da će te resurse staviti na raspolaganje GS</a:t>
            </a:r>
            <a:r>
              <a:rPr lang="hr-HR" dirty="0" smtClean="0">
                <a:solidFill>
                  <a:schemeClr val="tx2"/>
                </a:solidFill>
              </a:rPr>
              <a:t>.</a:t>
            </a:r>
          </a:p>
          <a:p>
            <a:pPr marL="0" indent="0">
              <a:buNone/>
            </a:pPr>
            <a:endParaRPr lang="hr-HR" dirty="0">
              <a:solidFill>
                <a:schemeClr val="tx2"/>
              </a:solidFill>
            </a:endParaRPr>
          </a:p>
          <a:p>
            <a:pPr marL="0" indent="0">
              <a:buNone/>
            </a:pPr>
            <a:r>
              <a:rPr lang="hr-HR" dirty="0" smtClean="0">
                <a:solidFill>
                  <a:schemeClr val="tx2"/>
                </a:solidFill>
              </a:rPr>
              <a:t>Naručitelj </a:t>
            </a:r>
            <a:r>
              <a:rPr lang="hr-HR" dirty="0">
                <a:solidFill>
                  <a:schemeClr val="tx2"/>
                </a:solidFill>
              </a:rPr>
              <a:t>mora provjeriti ispunjavaju li drugi subjekti na čiju se sposobnost GS oslanja relevantne kriterije za odabir GS te postoje li osnove za njihovo isključenje.</a:t>
            </a:r>
          </a:p>
          <a:p>
            <a:pPr marL="0" indent="0">
              <a:buNone/>
            </a:pPr>
            <a:r>
              <a:rPr lang="hr-HR" dirty="0"/>
              <a:t>    </a:t>
            </a:r>
          </a:p>
          <a:p>
            <a:pPr marL="0" indent="0">
              <a:buNone/>
            </a:pPr>
            <a:r>
              <a:rPr lang="hr-HR" dirty="0" smtClean="0">
                <a:solidFill>
                  <a:schemeClr val="tx2"/>
                </a:solidFill>
              </a:rPr>
              <a:t>Naručitelj </a:t>
            </a:r>
            <a:r>
              <a:rPr lang="hr-HR" dirty="0">
                <a:solidFill>
                  <a:schemeClr val="tx2"/>
                </a:solidFill>
              </a:rPr>
              <a:t>će od GS zahtijevati da </a:t>
            </a:r>
            <a:r>
              <a:rPr lang="hr-HR" u="sng" dirty="0">
                <a:solidFill>
                  <a:schemeClr val="tx2"/>
                </a:solidFill>
              </a:rPr>
              <a:t>zamjeni subjekta </a:t>
            </a:r>
            <a:r>
              <a:rPr lang="hr-HR" dirty="0">
                <a:solidFill>
                  <a:schemeClr val="tx2"/>
                </a:solidFill>
              </a:rPr>
              <a:t>na čiju se sposobnost  oslonio radi dokazivanja  kriterija za odabir ako, na temelju provjere, utvrdi da kod tog subjekta postoje osnove za isključenje ili da ne udovoljava relevantnim kriterijima za odabir GS. </a:t>
            </a:r>
            <a:endParaRPr lang="hr-HR" dirty="0" smtClean="0">
              <a:solidFill>
                <a:schemeClr val="tx2"/>
              </a:solidFill>
            </a:endParaRPr>
          </a:p>
          <a:p>
            <a:pPr marL="0" indent="0">
              <a:buNone/>
            </a:pPr>
            <a:endParaRPr lang="hr-HR" dirty="0">
              <a:solidFill>
                <a:schemeClr val="tx2"/>
              </a:solidFill>
            </a:endParaRPr>
          </a:p>
          <a:p>
            <a:pPr marL="0" indent="0">
              <a:buNone/>
            </a:pPr>
            <a:r>
              <a:rPr lang="hr-HR" dirty="0" smtClean="0">
                <a:solidFill>
                  <a:schemeClr val="tx2"/>
                </a:solidFill>
              </a:rPr>
              <a:t>Ako </a:t>
            </a:r>
            <a:r>
              <a:rPr lang="hr-HR" dirty="0">
                <a:solidFill>
                  <a:schemeClr val="tx2"/>
                </a:solidFill>
              </a:rPr>
              <a:t>se GS oslanja na sposobnost dr. subjekata radi dokazivanja ispunjavanja kriterija ekonomske i financijske sposobnosti, naručitelj može zahtijevati njihovu </a:t>
            </a:r>
            <a:r>
              <a:rPr lang="hr-HR" b="1" u="sng" dirty="0">
                <a:solidFill>
                  <a:schemeClr val="tx2"/>
                </a:solidFill>
              </a:rPr>
              <a:t>solidarnu odgovornost </a:t>
            </a:r>
            <a:r>
              <a:rPr lang="hr-HR" dirty="0">
                <a:solidFill>
                  <a:schemeClr val="tx2"/>
                </a:solidFill>
              </a:rPr>
              <a:t>za izvršenje </a:t>
            </a:r>
            <a:r>
              <a:rPr lang="hr-HR" b="1" dirty="0">
                <a:solidFill>
                  <a:schemeClr val="tx2"/>
                </a:solidFill>
              </a:rPr>
              <a:t>ugovora.</a:t>
            </a:r>
          </a:p>
          <a:p>
            <a:endParaRPr lang="hr-HR" dirty="0"/>
          </a:p>
        </p:txBody>
      </p:sp>
    </p:spTree>
    <p:extLst>
      <p:ext uri="{BB962C8B-B14F-4D97-AF65-F5344CB8AC3E}">
        <p14:creationId xmlns:p14="http://schemas.microsoft.com/office/powerpoint/2010/main" xmlns="" val="3571289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600" b="1" dirty="0" smtClean="0">
                <a:solidFill>
                  <a:schemeClr val="tx2"/>
                </a:solidFill>
              </a:rPr>
              <a:t>Ponuda</a:t>
            </a:r>
            <a:endParaRPr lang="hr-HR" sz="3600" b="1" dirty="0">
              <a:solidFill>
                <a:schemeClr val="tx2"/>
              </a:solidFill>
            </a:endParaRPr>
          </a:p>
        </p:txBody>
      </p:sp>
      <p:sp>
        <p:nvSpPr>
          <p:cNvPr id="3" name="Content Placeholder 2"/>
          <p:cNvSpPr>
            <a:spLocks noGrp="1"/>
          </p:cNvSpPr>
          <p:nvPr>
            <p:ph idx="1"/>
          </p:nvPr>
        </p:nvSpPr>
        <p:spPr>
          <a:xfrm>
            <a:off x="381000" y="1143000"/>
            <a:ext cx="8305800" cy="5486400"/>
          </a:xfrm>
        </p:spPr>
        <p:txBody>
          <a:bodyPr>
            <a:normAutofit/>
          </a:bodyPr>
          <a:lstStyle/>
          <a:p>
            <a:r>
              <a:rPr lang="hr-HR" sz="2400" i="1" dirty="0">
                <a:solidFill>
                  <a:schemeClr val="tx2"/>
                </a:solidFill>
              </a:rPr>
              <a:t>Ponuda je izjava volje </a:t>
            </a:r>
            <a:r>
              <a:rPr lang="hr-HR" sz="2400" i="1" dirty="0" smtClean="0">
                <a:solidFill>
                  <a:schemeClr val="tx2"/>
                </a:solidFill>
              </a:rPr>
              <a:t>ponuditelja, </a:t>
            </a:r>
            <a:r>
              <a:rPr lang="hr-HR" sz="2400" i="1" dirty="0">
                <a:solidFill>
                  <a:schemeClr val="tx2"/>
                </a:solidFill>
              </a:rPr>
              <a:t>u pisanom </a:t>
            </a:r>
            <a:r>
              <a:rPr lang="hr-HR" sz="2400" i="1" dirty="0" smtClean="0">
                <a:solidFill>
                  <a:schemeClr val="tx2"/>
                </a:solidFill>
              </a:rPr>
              <a:t>obliku, </a:t>
            </a:r>
            <a:r>
              <a:rPr lang="hr-HR" sz="2400" i="1" dirty="0">
                <a:solidFill>
                  <a:schemeClr val="tx2"/>
                </a:solidFill>
              </a:rPr>
              <a:t>da će isporučiti robu, pružiti usluge ili izvesti radove u skladu s uvjetima i zahtjevima iz </a:t>
            </a:r>
            <a:r>
              <a:rPr lang="hr-HR" sz="2400" i="1" dirty="0" smtClean="0">
                <a:solidFill>
                  <a:schemeClr val="tx2"/>
                </a:solidFill>
              </a:rPr>
              <a:t>DoN.</a:t>
            </a:r>
          </a:p>
          <a:p>
            <a:endParaRPr lang="hr-HR" sz="2400" i="1" dirty="0" smtClean="0">
              <a:solidFill>
                <a:schemeClr val="tx2"/>
              </a:solidFill>
            </a:endParaRPr>
          </a:p>
          <a:p>
            <a:r>
              <a:rPr lang="hr-HR" sz="2400" dirty="0">
                <a:solidFill>
                  <a:schemeClr val="tx2"/>
                </a:solidFill>
              </a:rPr>
              <a:t>Ponuda se dostavlja </a:t>
            </a:r>
            <a:r>
              <a:rPr lang="hr-HR" sz="2400" dirty="0" smtClean="0">
                <a:solidFill>
                  <a:schemeClr val="tx2"/>
                </a:solidFill>
              </a:rPr>
              <a:t>e-sredstvima </a:t>
            </a:r>
            <a:r>
              <a:rPr lang="hr-HR" sz="2400" dirty="0">
                <a:solidFill>
                  <a:schemeClr val="tx2"/>
                </a:solidFill>
              </a:rPr>
              <a:t>komunikacije, osim ako je </a:t>
            </a:r>
            <a:r>
              <a:rPr lang="hr-HR" sz="2400" dirty="0" smtClean="0">
                <a:solidFill>
                  <a:schemeClr val="tx2"/>
                </a:solidFill>
              </a:rPr>
              <a:t>ZJN-om drugačije određeno.</a:t>
            </a:r>
          </a:p>
          <a:p>
            <a:endParaRPr lang="hr-HR" sz="2400" i="1" dirty="0" smtClean="0">
              <a:solidFill>
                <a:schemeClr val="tx2"/>
              </a:solidFill>
            </a:endParaRPr>
          </a:p>
          <a:p>
            <a:r>
              <a:rPr lang="hr-HR" sz="2400" b="1" i="1" dirty="0">
                <a:solidFill>
                  <a:srgbClr val="FF0000"/>
                </a:solidFill>
              </a:rPr>
              <a:t>Smatra se </a:t>
            </a:r>
            <a:r>
              <a:rPr lang="hr-HR" sz="2400" i="1" dirty="0">
                <a:solidFill>
                  <a:srgbClr val="FF0000"/>
                </a:solidFill>
              </a:rPr>
              <a:t>da ponuda dostavljena </a:t>
            </a:r>
            <a:r>
              <a:rPr lang="hr-HR" sz="2400" i="1" dirty="0" smtClean="0">
                <a:solidFill>
                  <a:srgbClr val="FF0000"/>
                </a:solidFill>
              </a:rPr>
              <a:t>e-putem (EOJN RH) </a:t>
            </a:r>
            <a:r>
              <a:rPr lang="hr-HR" sz="2400" i="1" dirty="0">
                <a:solidFill>
                  <a:srgbClr val="FF0000"/>
                </a:solidFill>
              </a:rPr>
              <a:t>obvezuje ponuditelja u roku valjanosti ponude </a:t>
            </a:r>
            <a:r>
              <a:rPr lang="hr-HR" sz="2400" b="1" i="1" dirty="0">
                <a:solidFill>
                  <a:srgbClr val="FF0000"/>
                </a:solidFill>
              </a:rPr>
              <a:t>neovisno o tome je li potpisana ili </a:t>
            </a:r>
            <a:r>
              <a:rPr lang="hr-HR" sz="2400" b="1" i="1" dirty="0" smtClean="0">
                <a:solidFill>
                  <a:srgbClr val="FF0000"/>
                </a:solidFill>
              </a:rPr>
              <a:t>nije, </a:t>
            </a:r>
            <a:r>
              <a:rPr lang="hr-HR" sz="2400" i="1" dirty="0">
                <a:solidFill>
                  <a:srgbClr val="FF0000"/>
                </a:solidFill>
              </a:rPr>
              <a:t>te naručitelj ne smije odbiti takvu ponudu </a:t>
            </a:r>
            <a:r>
              <a:rPr lang="hr-HR" sz="2400" i="1" dirty="0" smtClean="0">
                <a:solidFill>
                  <a:srgbClr val="FF0000"/>
                </a:solidFill>
              </a:rPr>
              <a:t>samo zbog tog razloga.</a:t>
            </a:r>
          </a:p>
          <a:p>
            <a:endParaRPr lang="hr-HR" dirty="0">
              <a:solidFill>
                <a:schemeClr val="tx2"/>
              </a:solidFill>
            </a:endParaRPr>
          </a:p>
          <a:p>
            <a:endParaRPr lang="hr-HR" dirty="0"/>
          </a:p>
        </p:txBody>
      </p:sp>
    </p:spTree>
    <p:extLst>
      <p:ext uri="{BB962C8B-B14F-4D97-AF65-F5344CB8AC3E}">
        <p14:creationId xmlns:p14="http://schemas.microsoft.com/office/powerpoint/2010/main" xmlns="" val="140525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hr-HR" sz="2800" b="1" dirty="0" smtClean="0">
                <a:solidFill>
                  <a:schemeClr val="tx2"/>
                </a:solidFill>
              </a:rPr>
              <a:t>Najznačajnije novine u vezi s postupcima javne nabave</a:t>
            </a:r>
            <a:endParaRPr lang="hr-HR" sz="2800" b="1" dirty="0">
              <a:solidFill>
                <a:schemeClr val="tx2"/>
              </a:solidFill>
            </a:endParaRPr>
          </a:p>
        </p:txBody>
      </p:sp>
      <p:sp>
        <p:nvSpPr>
          <p:cNvPr id="3" name="Content Placeholder 2"/>
          <p:cNvSpPr>
            <a:spLocks noGrp="1"/>
          </p:cNvSpPr>
          <p:nvPr>
            <p:ph sz="half" idx="1"/>
          </p:nvPr>
        </p:nvSpPr>
        <p:spPr>
          <a:xfrm>
            <a:off x="457200" y="914400"/>
            <a:ext cx="4038600" cy="5791200"/>
          </a:xfrm>
        </p:spPr>
        <p:txBody>
          <a:bodyPr>
            <a:normAutofit lnSpcReduction="10000"/>
          </a:bodyPr>
          <a:lstStyle/>
          <a:p>
            <a:pPr marL="0" indent="0">
              <a:buNone/>
            </a:pPr>
            <a:r>
              <a:rPr lang="hr-HR" sz="2000" b="1" dirty="0" smtClean="0">
                <a:solidFill>
                  <a:schemeClr val="tx2"/>
                </a:solidFill>
              </a:rPr>
              <a:t>1.Ekonomski najpovoljnija ponuda (ENP) – jedini kriterij odabira ponude;  </a:t>
            </a:r>
          </a:p>
          <a:p>
            <a:pPr marL="0" indent="0">
              <a:buNone/>
            </a:pPr>
            <a:r>
              <a:rPr lang="hr-HR" sz="2000" b="1" dirty="0" smtClean="0">
                <a:solidFill>
                  <a:schemeClr val="tx2"/>
                </a:solidFill>
              </a:rPr>
              <a:t>2. Europska jedinstvena dokumentacija o nabavi (ESPD);</a:t>
            </a:r>
          </a:p>
          <a:p>
            <a:pPr marL="0" indent="0">
              <a:buNone/>
            </a:pPr>
            <a:r>
              <a:rPr lang="hr-HR" sz="2000" b="1" dirty="0" smtClean="0">
                <a:solidFill>
                  <a:schemeClr val="tx2"/>
                </a:solidFill>
              </a:rPr>
              <a:t>3. Novi postupak javne nabave – partnerstvo za inovacije.</a:t>
            </a:r>
          </a:p>
          <a:p>
            <a:pPr marL="0" indent="0">
              <a:buNone/>
            </a:pPr>
            <a:r>
              <a:rPr lang="hr-HR" sz="2000" b="1" dirty="0" smtClean="0">
                <a:solidFill>
                  <a:schemeClr val="tx2"/>
                </a:solidFill>
              </a:rPr>
              <a:t>4. Prethodno savjetovanje s GS,</a:t>
            </a:r>
          </a:p>
          <a:p>
            <a:pPr marL="0" indent="0">
              <a:buNone/>
            </a:pPr>
            <a:r>
              <a:rPr lang="hr-HR" sz="2000" b="1" dirty="0" smtClean="0">
                <a:solidFill>
                  <a:schemeClr val="tx2"/>
                </a:solidFill>
              </a:rPr>
              <a:t>5. Podjela predmeta nabave,</a:t>
            </a:r>
          </a:p>
          <a:p>
            <a:pPr marL="0" indent="0">
              <a:buNone/>
            </a:pPr>
            <a:r>
              <a:rPr lang="hr-HR" sz="2000" b="1" dirty="0" smtClean="0">
                <a:solidFill>
                  <a:schemeClr val="tx2"/>
                </a:solidFill>
              </a:rPr>
              <a:t>6. Visina jamstva za ozbiljnost ponude i jamstva za uredno ispunjenje ugovora,</a:t>
            </a:r>
          </a:p>
          <a:p>
            <a:pPr marL="0" indent="0">
              <a:buNone/>
            </a:pPr>
            <a:r>
              <a:rPr lang="hr-HR" sz="2000" b="1" dirty="0" smtClean="0">
                <a:solidFill>
                  <a:schemeClr val="tx2"/>
                </a:solidFill>
              </a:rPr>
              <a:t>7. Novine u </a:t>
            </a:r>
            <a:r>
              <a:rPr lang="hr-HR" sz="2000" b="1" dirty="0" err="1" smtClean="0">
                <a:solidFill>
                  <a:schemeClr val="tx2"/>
                </a:solidFill>
              </a:rPr>
              <a:t>preg</a:t>
            </a:r>
            <a:r>
              <a:rPr lang="hr-HR" sz="2000" b="1" dirty="0" smtClean="0">
                <a:solidFill>
                  <a:schemeClr val="tx2"/>
                </a:solidFill>
              </a:rPr>
              <a:t>. postupku bez </a:t>
            </a:r>
            <a:r>
              <a:rPr lang="hr-HR" sz="2000" b="1" dirty="0" err="1" smtClean="0">
                <a:solidFill>
                  <a:schemeClr val="tx2"/>
                </a:solidFill>
              </a:rPr>
              <a:t>preth</a:t>
            </a:r>
            <a:r>
              <a:rPr lang="hr-HR" sz="2000" b="1" dirty="0" smtClean="0">
                <a:solidFill>
                  <a:schemeClr val="tx2"/>
                </a:solidFill>
              </a:rPr>
              <a:t>. objave, </a:t>
            </a:r>
          </a:p>
          <a:p>
            <a:pPr marL="0" indent="0">
              <a:buNone/>
            </a:pPr>
            <a:r>
              <a:rPr lang="hr-HR" sz="2000" b="1" dirty="0" smtClean="0">
                <a:solidFill>
                  <a:schemeClr val="tx2"/>
                </a:solidFill>
              </a:rPr>
              <a:t>8. Novine kod okvirnog sporazuma,</a:t>
            </a:r>
          </a:p>
          <a:p>
            <a:pPr marL="0" indent="0">
              <a:buNone/>
            </a:pPr>
            <a:r>
              <a:rPr lang="hr-HR" sz="2000" b="1" dirty="0" smtClean="0">
                <a:solidFill>
                  <a:schemeClr val="tx2"/>
                </a:solidFill>
              </a:rPr>
              <a:t>9. Kraći rokovi za dostavu,</a:t>
            </a:r>
          </a:p>
          <a:p>
            <a:pPr marL="0" indent="0">
              <a:buNone/>
            </a:pPr>
            <a:r>
              <a:rPr lang="hr-HR" sz="2000" b="1" dirty="0" smtClean="0">
                <a:solidFill>
                  <a:schemeClr val="tx2"/>
                </a:solidFill>
              </a:rPr>
              <a:t>10. Osnove za isključenje GS,</a:t>
            </a:r>
          </a:p>
          <a:p>
            <a:pPr marL="0" indent="0">
              <a:buNone/>
            </a:pPr>
            <a:endParaRPr lang="hr-HR" sz="2000" b="1" dirty="0" smtClean="0"/>
          </a:p>
          <a:p>
            <a:pPr marL="0" indent="0">
              <a:buNone/>
            </a:pPr>
            <a:endParaRPr lang="hr-HR" sz="2000" b="1" dirty="0" smtClean="0"/>
          </a:p>
          <a:p>
            <a:endParaRPr lang="hr-HR" sz="2000" b="1" dirty="0" smtClean="0"/>
          </a:p>
          <a:p>
            <a:endParaRPr lang="hr-HR" dirty="0"/>
          </a:p>
        </p:txBody>
      </p:sp>
      <p:sp>
        <p:nvSpPr>
          <p:cNvPr id="4" name="Content Placeholder 3"/>
          <p:cNvSpPr>
            <a:spLocks noGrp="1"/>
          </p:cNvSpPr>
          <p:nvPr>
            <p:ph sz="half" idx="2"/>
          </p:nvPr>
        </p:nvSpPr>
        <p:spPr>
          <a:xfrm>
            <a:off x="4572000" y="914400"/>
            <a:ext cx="4114800" cy="5638800"/>
          </a:xfrm>
        </p:spPr>
        <p:txBody>
          <a:bodyPr>
            <a:normAutofit lnSpcReduction="10000"/>
          </a:bodyPr>
          <a:lstStyle/>
          <a:p>
            <a:pPr marL="0" indent="0">
              <a:buNone/>
            </a:pPr>
            <a:r>
              <a:rPr lang="hr-HR" sz="2000" b="1" dirty="0" smtClean="0">
                <a:solidFill>
                  <a:schemeClr val="tx2"/>
                </a:solidFill>
              </a:rPr>
              <a:t>11. Sposobnost za obavljanje profesionalne djelatnosti,</a:t>
            </a:r>
          </a:p>
          <a:p>
            <a:pPr marL="0" indent="0">
              <a:buNone/>
            </a:pPr>
            <a:r>
              <a:rPr lang="hr-HR" sz="2000" b="1" dirty="0" smtClean="0">
                <a:solidFill>
                  <a:schemeClr val="tx2"/>
                </a:solidFill>
              </a:rPr>
              <a:t>12. Oslanjanje na sposobnost drugih subjekata,</a:t>
            </a:r>
          </a:p>
          <a:p>
            <a:pPr marL="0" indent="0">
              <a:buNone/>
            </a:pPr>
            <a:r>
              <a:rPr lang="hr-HR" sz="2000" b="1" dirty="0" smtClean="0">
                <a:solidFill>
                  <a:schemeClr val="tx2"/>
                </a:solidFill>
              </a:rPr>
              <a:t>13. Ponuda – potpisivanje; javno otvaranje</a:t>
            </a:r>
            <a:r>
              <a:rPr lang="hr-HR" sz="2000" b="1" dirty="0">
                <a:solidFill>
                  <a:schemeClr val="tx2"/>
                </a:solidFill>
              </a:rPr>
              <a:t>,</a:t>
            </a:r>
            <a:endParaRPr lang="hr-HR" sz="2000" b="1" dirty="0" smtClean="0">
              <a:solidFill>
                <a:schemeClr val="tx2"/>
              </a:solidFill>
            </a:endParaRPr>
          </a:p>
          <a:p>
            <a:pPr marL="0" indent="0">
              <a:buNone/>
            </a:pPr>
            <a:r>
              <a:rPr lang="hr-HR" sz="2000" b="1" dirty="0" smtClean="0">
                <a:solidFill>
                  <a:schemeClr val="tx2"/>
                </a:solidFill>
              </a:rPr>
              <a:t>14. Pojašnjenje i upotpunjavanje,</a:t>
            </a:r>
          </a:p>
          <a:p>
            <a:pPr marL="0" indent="0">
              <a:buNone/>
            </a:pPr>
            <a:r>
              <a:rPr lang="hr-HR" sz="2000" b="1" dirty="0" smtClean="0">
                <a:solidFill>
                  <a:schemeClr val="tx2"/>
                </a:solidFill>
              </a:rPr>
              <a:t>15. Novi razlog za poništenje postupka javne nabave, </a:t>
            </a:r>
          </a:p>
          <a:p>
            <a:pPr marL="0" indent="0">
              <a:buNone/>
            </a:pPr>
            <a:r>
              <a:rPr lang="hr-HR" sz="2000" b="1" dirty="0" smtClean="0">
                <a:solidFill>
                  <a:schemeClr val="tx2"/>
                </a:solidFill>
              </a:rPr>
              <a:t>16. Dostava odluka javnog naručitelja,</a:t>
            </a:r>
          </a:p>
          <a:p>
            <a:pPr marL="0" indent="0">
              <a:buNone/>
            </a:pPr>
            <a:r>
              <a:rPr lang="hr-HR" sz="2000" b="1" dirty="0" smtClean="0">
                <a:solidFill>
                  <a:schemeClr val="tx2"/>
                </a:solidFill>
              </a:rPr>
              <a:t>17. Rok mirovanja,</a:t>
            </a:r>
          </a:p>
          <a:p>
            <a:pPr marL="0" indent="0">
              <a:buNone/>
            </a:pPr>
            <a:r>
              <a:rPr lang="hr-HR" sz="2000" b="1" dirty="0" smtClean="0">
                <a:solidFill>
                  <a:schemeClr val="tx2"/>
                </a:solidFill>
              </a:rPr>
              <a:t>18. Uvid u dokumentaciju postupka nabave,</a:t>
            </a:r>
          </a:p>
          <a:p>
            <a:pPr marL="0" indent="0">
              <a:buNone/>
            </a:pPr>
            <a:r>
              <a:rPr lang="hr-HR" sz="2000" b="1" dirty="0" smtClean="0">
                <a:solidFill>
                  <a:schemeClr val="tx2"/>
                </a:solidFill>
              </a:rPr>
              <a:t>19. Društvene i druge </a:t>
            </a:r>
            <a:r>
              <a:rPr lang="hr-HR" sz="2000" b="1" dirty="0" err="1" smtClean="0">
                <a:solidFill>
                  <a:schemeClr val="tx2"/>
                </a:solidFill>
              </a:rPr>
              <a:t>pos</a:t>
            </a:r>
            <a:r>
              <a:rPr lang="hr-HR" sz="2000" b="1" dirty="0" smtClean="0">
                <a:solidFill>
                  <a:schemeClr val="tx2"/>
                </a:solidFill>
              </a:rPr>
              <a:t>. usluge,</a:t>
            </a:r>
          </a:p>
          <a:p>
            <a:pPr marL="0" indent="0">
              <a:buNone/>
            </a:pPr>
            <a:r>
              <a:rPr lang="hr-HR" sz="2000" b="1" dirty="0" smtClean="0">
                <a:solidFill>
                  <a:schemeClr val="tx2"/>
                </a:solidFill>
              </a:rPr>
              <a:t>20. ………………………………………….</a:t>
            </a:r>
          </a:p>
          <a:p>
            <a:pPr marL="0" indent="0">
              <a:buNone/>
            </a:pPr>
            <a:endParaRPr lang="hr-HR" sz="2000" b="1" dirty="0" smtClean="0"/>
          </a:p>
          <a:p>
            <a:pPr marL="0" indent="0">
              <a:buNone/>
            </a:pPr>
            <a:endParaRPr lang="hr-HR" dirty="0"/>
          </a:p>
        </p:txBody>
      </p:sp>
    </p:spTree>
    <p:extLst>
      <p:ext uri="{BB962C8B-B14F-4D97-AF65-F5344CB8AC3E}">
        <p14:creationId xmlns:p14="http://schemas.microsoft.com/office/powerpoint/2010/main" xmlns="" val="260957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dirty="0" smtClean="0">
                <a:solidFill>
                  <a:schemeClr val="tx2"/>
                </a:solidFill>
              </a:rPr>
              <a:t>Javno otvaranje ponuda - iznimka</a:t>
            </a:r>
            <a:endParaRPr lang="hr-HR" dirty="0">
              <a:solidFill>
                <a:schemeClr val="tx2"/>
              </a:solidFill>
            </a:endParaRPr>
          </a:p>
        </p:txBody>
      </p:sp>
      <p:sp>
        <p:nvSpPr>
          <p:cNvPr id="3" name="Content Placeholder 2"/>
          <p:cNvSpPr>
            <a:spLocks noGrp="1"/>
          </p:cNvSpPr>
          <p:nvPr>
            <p:ph idx="1"/>
          </p:nvPr>
        </p:nvSpPr>
        <p:spPr>
          <a:xfrm>
            <a:off x="533400" y="1371600"/>
            <a:ext cx="8153400" cy="4754563"/>
          </a:xfrm>
        </p:spPr>
        <p:txBody>
          <a:bodyPr>
            <a:normAutofit fontScale="70000" lnSpcReduction="20000"/>
          </a:bodyPr>
          <a:lstStyle/>
          <a:p>
            <a:r>
              <a:rPr lang="hr-HR" b="1" i="1" dirty="0" smtClean="0">
                <a:solidFill>
                  <a:schemeClr val="tx2"/>
                </a:solidFill>
              </a:rPr>
              <a:t>Javno otvaranje ponuda odnosno konačnih ponuda:</a:t>
            </a:r>
          </a:p>
          <a:p>
            <a:r>
              <a:rPr lang="hr-HR" b="1" i="1" dirty="0" smtClean="0">
                <a:solidFill>
                  <a:schemeClr val="tx2"/>
                </a:solidFill>
              </a:rPr>
              <a:t>- otvoreni postupak,</a:t>
            </a:r>
          </a:p>
          <a:p>
            <a:r>
              <a:rPr lang="hr-HR" b="1" i="1" dirty="0" smtClean="0">
                <a:solidFill>
                  <a:schemeClr val="tx2"/>
                </a:solidFill>
              </a:rPr>
              <a:t>- ograničeni postupak,</a:t>
            </a:r>
          </a:p>
          <a:p>
            <a:r>
              <a:rPr lang="hr-HR" b="1" i="1" dirty="0" smtClean="0">
                <a:solidFill>
                  <a:schemeClr val="tx2"/>
                </a:solidFill>
              </a:rPr>
              <a:t>- natjecateljski postupak uz pregovore (</a:t>
            </a:r>
            <a:r>
              <a:rPr lang="hr-HR" b="1" i="1" dirty="0" err="1" smtClean="0">
                <a:solidFill>
                  <a:schemeClr val="tx2"/>
                </a:solidFill>
              </a:rPr>
              <a:t>PPsPO</a:t>
            </a:r>
            <a:r>
              <a:rPr lang="hr-HR" b="1" i="1" dirty="0" smtClean="0">
                <a:solidFill>
                  <a:schemeClr val="tx2"/>
                </a:solidFill>
              </a:rPr>
              <a:t>),</a:t>
            </a:r>
          </a:p>
          <a:p>
            <a:r>
              <a:rPr lang="hr-HR" b="1" i="1" dirty="0" smtClean="0">
                <a:solidFill>
                  <a:schemeClr val="tx2"/>
                </a:solidFill>
              </a:rPr>
              <a:t>- natjecateljski dijalog,</a:t>
            </a:r>
          </a:p>
          <a:p>
            <a:r>
              <a:rPr lang="hr-HR" b="1" i="1" dirty="0" smtClean="0">
                <a:solidFill>
                  <a:schemeClr val="tx2"/>
                </a:solidFill>
              </a:rPr>
              <a:t>- partnerstvo za inovacije.</a:t>
            </a:r>
          </a:p>
          <a:p>
            <a:endParaRPr lang="hr-HR" b="1" i="1" dirty="0" smtClean="0">
              <a:solidFill>
                <a:schemeClr val="tx2"/>
              </a:solidFill>
            </a:endParaRPr>
          </a:p>
          <a:p>
            <a:r>
              <a:rPr lang="hr-HR" b="1" i="1" dirty="0" smtClean="0">
                <a:solidFill>
                  <a:schemeClr val="tx2"/>
                </a:solidFill>
              </a:rPr>
              <a:t>Iznimno</a:t>
            </a:r>
            <a:r>
              <a:rPr lang="hr-HR" i="1" dirty="0">
                <a:solidFill>
                  <a:schemeClr val="tx2"/>
                </a:solidFill>
              </a:rPr>
              <a:t>, naručitelj nije obvezan provesti javno otvaranje ponuda ako se ponude dostavljaju e-putem i ako EOJN RH omogućava:</a:t>
            </a:r>
          </a:p>
          <a:p>
            <a:r>
              <a:rPr lang="hr-HR" i="1" dirty="0">
                <a:solidFill>
                  <a:schemeClr val="tx2"/>
                </a:solidFill>
              </a:rPr>
              <a:t>- automatsko otvaranje ponuda istodobno s istekom roka za dostavu ponuda, </a:t>
            </a:r>
          </a:p>
          <a:p>
            <a:r>
              <a:rPr lang="hr-HR" i="1" dirty="0">
                <a:solidFill>
                  <a:schemeClr val="tx2"/>
                </a:solidFill>
              </a:rPr>
              <a:t>- generiranje zapisnika o otvaranju te </a:t>
            </a:r>
          </a:p>
          <a:p>
            <a:r>
              <a:rPr lang="hr-HR" i="1" dirty="0">
                <a:solidFill>
                  <a:schemeClr val="tx2"/>
                </a:solidFill>
              </a:rPr>
              <a:t>- njegovu automatsku dostavu svim ponuditeljima koji su podnijeli ponude i naručitelju.</a:t>
            </a:r>
          </a:p>
          <a:p>
            <a:endParaRPr lang="hr-HR" dirty="0"/>
          </a:p>
        </p:txBody>
      </p:sp>
    </p:spTree>
    <p:extLst>
      <p:ext uri="{BB962C8B-B14F-4D97-AF65-F5344CB8AC3E}">
        <p14:creationId xmlns:p14="http://schemas.microsoft.com/office/powerpoint/2010/main" xmlns="" val="353665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2800" b="1" dirty="0" smtClean="0">
                <a:solidFill>
                  <a:schemeClr val="tx2"/>
                </a:solidFill>
              </a:rPr>
              <a:t>Pregled i ocjena ponuda (čl. 290.)</a:t>
            </a:r>
            <a:endParaRPr lang="hr-HR" sz="2800" b="1" dirty="0">
              <a:solidFill>
                <a:schemeClr val="tx2"/>
              </a:solidFill>
            </a:endParaRPr>
          </a:p>
        </p:txBody>
      </p:sp>
      <p:sp>
        <p:nvSpPr>
          <p:cNvPr id="3" name="Content Placeholder 2"/>
          <p:cNvSpPr>
            <a:spLocks noGrp="1"/>
          </p:cNvSpPr>
          <p:nvPr>
            <p:ph idx="1"/>
          </p:nvPr>
        </p:nvSpPr>
        <p:spPr>
          <a:xfrm>
            <a:off x="304800" y="1066800"/>
            <a:ext cx="8382000" cy="5486400"/>
          </a:xfrm>
        </p:spPr>
        <p:txBody>
          <a:bodyPr>
            <a:normAutofit fontScale="70000" lnSpcReduction="20000"/>
          </a:bodyPr>
          <a:lstStyle/>
          <a:p>
            <a:r>
              <a:rPr lang="hr-HR" dirty="0" smtClean="0">
                <a:solidFill>
                  <a:schemeClr val="tx2"/>
                </a:solidFill>
              </a:rPr>
              <a:t>Naručitelj </a:t>
            </a:r>
            <a:r>
              <a:rPr lang="hr-HR" dirty="0">
                <a:solidFill>
                  <a:schemeClr val="tx2"/>
                </a:solidFill>
              </a:rPr>
              <a:t>provodi pregled i ocjenu ponuda te, u pravilu, sljedećim redoslijedom provjerava:</a:t>
            </a:r>
          </a:p>
          <a:p>
            <a:r>
              <a:rPr lang="hr-HR" b="1" dirty="0">
                <a:solidFill>
                  <a:schemeClr val="tx2"/>
                </a:solidFill>
              </a:rPr>
              <a:t>1.</a:t>
            </a:r>
            <a:r>
              <a:rPr lang="hr-HR" dirty="0">
                <a:solidFill>
                  <a:schemeClr val="tx2"/>
                </a:solidFill>
              </a:rPr>
              <a:t> je li dostavljeno </a:t>
            </a:r>
            <a:r>
              <a:rPr lang="hr-HR" b="1" dirty="0">
                <a:solidFill>
                  <a:schemeClr val="tx2"/>
                </a:solidFill>
              </a:rPr>
              <a:t>jamstvo za ozbiljnost ponude</a:t>
            </a:r>
            <a:r>
              <a:rPr lang="hr-HR" dirty="0">
                <a:solidFill>
                  <a:schemeClr val="tx2"/>
                </a:solidFill>
              </a:rPr>
              <a:t>, ako je traženo, te je li dostavljeno jamstvo valjano</a:t>
            </a:r>
          </a:p>
          <a:p>
            <a:r>
              <a:rPr lang="hr-HR" b="1" dirty="0">
                <a:solidFill>
                  <a:schemeClr val="tx2"/>
                </a:solidFill>
              </a:rPr>
              <a:t>2. odsutnost osnova za isključenje </a:t>
            </a:r>
            <a:r>
              <a:rPr lang="hr-HR" b="1" dirty="0" smtClean="0">
                <a:solidFill>
                  <a:schemeClr val="tx2"/>
                </a:solidFill>
              </a:rPr>
              <a:t>GS,</a:t>
            </a:r>
            <a:endParaRPr lang="hr-HR" b="1" dirty="0">
              <a:solidFill>
                <a:schemeClr val="tx2"/>
              </a:solidFill>
            </a:endParaRPr>
          </a:p>
          <a:p>
            <a:r>
              <a:rPr lang="hr-HR" b="1" dirty="0">
                <a:solidFill>
                  <a:schemeClr val="tx2"/>
                </a:solidFill>
              </a:rPr>
              <a:t>3.</a:t>
            </a:r>
            <a:r>
              <a:rPr lang="hr-HR" dirty="0">
                <a:solidFill>
                  <a:schemeClr val="tx2"/>
                </a:solidFill>
              </a:rPr>
              <a:t> ispunjenje traženih </a:t>
            </a:r>
            <a:r>
              <a:rPr lang="hr-HR" b="1" dirty="0">
                <a:solidFill>
                  <a:schemeClr val="tx2"/>
                </a:solidFill>
              </a:rPr>
              <a:t>kriterija za odabir </a:t>
            </a:r>
            <a:r>
              <a:rPr lang="hr-HR" dirty="0" smtClean="0">
                <a:solidFill>
                  <a:schemeClr val="tx2"/>
                </a:solidFill>
              </a:rPr>
              <a:t>GS, </a:t>
            </a:r>
          </a:p>
          <a:p>
            <a:r>
              <a:rPr lang="hr-HR" b="1" dirty="0" smtClean="0">
                <a:solidFill>
                  <a:schemeClr val="tx2"/>
                </a:solidFill>
              </a:rPr>
              <a:t>4</a:t>
            </a:r>
            <a:r>
              <a:rPr lang="hr-HR" b="1" dirty="0">
                <a:solidFill>
                  <a:schemeClr val="tx2"/>
                </a:solidFill>
              </a:rPr>
              <a:t>. </a:t>
            </a:r>
            <a:r>
              <a:rPr lang="hr-HR" dirty="0">
                <a:solidFill>
                  <a:schemeClr val="tx2"/>
                </a:solidFill>
              </a:rPr>
              <a:t>ispunjenje zahtjeva i uvjeta vezanih uz </a:t>
            </a:r>
            <a:r>
              <a:rPr lang="hr-HR" b="1" dirty="0">
                <a:solidFill>
                  <a:schemeClr val="tx2"/>
                </a:solidFill>
              </a:rPr>
              <a:t>predmet nabave i tehničke specifikacije</a:t>
            </a:r>
            <a:r>
              <a:rPr lang="hr-HR" dirty="0">
                <a:solidFill>
                  <a:schemeClr val="tx2"/>
                </a:solidFill>
              </a:rPr>
              <a:t> te  ispunjenje ostalih zahtjeva, uvjeta i kriterija utvrđenih u obavijesti o nadmetanju te u </a:t>
            </a:r>
            <a:r>
              <a:rPr lang="hr-HR" dirty="0" smtClean="0">
                <a:solidFill>
                  <a:schemeClr val="tx2"/>
                </a:solidFill>
              </a:rPr>
              <a:t>DoN, i</a:t>
            </a:r>
            <a:endParaRPr lang="hr-HR" dirty="0">
              <a:solidFill>
                <a:schemeClr val="tx2"/>
              </a:solidFill>
            </a:endParaRPr>
          </a:p>
          <a:p>
            <a:r>
              <a:rPr lang="hr-HR" b="1" dirty="0">
                <a:solidFill>
                  <a:schemeClr val="tx2"/>
                </a:solidFill>
              </a:rPr>
              <a:t>5. računsku ispravnost ponude</a:t>
            </a:r>
            <a:r>
              <a:rPr lang="hr-HR" dirty="0">
                <a:solidFill>
                  <a:schemeClr val="tx2"/>
                </a:solidFill>
              </a:rPr>
              <a:t>. </a:t>
            </a:r>
          </a:p>
          <a:p>
            <a:endParaRPr lang="hr-HR" dirty="0" smtClean="0"/>
          </a:p>
          <a:p>
            <a:endParaRPr lang="hr-HR" dirty="0"/>
          </a:p>
          <a:p>
            <a:r>
              <a:rPr lang="hr-HR" b="1" dirty="0" smtClean="0">
                <a:solidFill>
                  <a:schemeClr val="tx2"/>
                </a:solidFill>
              </a:rPr>
              <a:t>U </a:t>
            </a:r>
            <a:r>
              <a:rPr lang="hr-HR" b="1" u="sng" dirty="0">
                <a:solidFill>
                  <a:schemeClr val="tx2"/>
                </a:solidFill>
              </a:rPr>
              <a:t>otvorenom postupku </a:t>
            </a:r>
            <a:r>
              <a:rPr lang="hr-HR" b="1" dirty="0">
                <a:solidFill>
                  <a:schemeClr val="tx2"/>
                </a:solidFill>
              </a:rPr>
              <a:t>javni naručitelj može ocijeniti ponude u dijelu koji se odnosi na zahtjeve i uvjete vezane uz predmet nabave i </a:t>
            </a:r>
            <a:r>
              <a:rPr lang="hr-HR" b="1" dirty="0" smtClean="0">
                <a:solidFill>
                  <a:schemeClr val="tx2"/>
                </a:solidFill>
              </a:rPr>
              <a:t>TS, prije </a:t>
            </a:r>
            <a:r>
              <a:rPr lang="hr-HR" b="1" dirty="0">
                <a:solidFill>
                  <a:schemeClr val="tx2"/>
                </a:solidFill>
              </a:rPr>
              <a:t>provjere </a:t>
            </a:r>
            <a:r>
              <a:rPr lang="hr-HR" b="1" dirty="0" smtClean="0">
                <a:solidFill>
                  <a:schemeClr val="tx2"/>
                </a:solidFill>
              </a:rPr>
              <a:t>odsutnosti:</a:t>
            </a:r>
          </a:p>
          <a:p>
            <a:r>
              <a:rPr lang="hr-HR" b="1" dirty="0" smtClean="0">
                <a:solidFill>
                  <a:schemeClr val="tx2"/>
                </a:solidFill>
              </a:rPr>
              <a:t>- osnova </a:t>
            </a:r>
            <a:r>
              <a:rPr lang="hr-HR" b="1" dirty="0">
                <a:solidFill>
                  <a:schemeClr val="tx2"/>
                </a:solidFill>
              </a:rPr>
              <a:t>za isključenje i </a:t>
            </a:r>
            <a:endParaRPr lang="hr-HR" b="1" dirty="0" smtClean="0">
              <a:solidFill>
                <a:schemeClr val="tx2"/>
              </a:solidFill>
            </a:endParaRPr>
          </a:p>
          <a:p>
            <a:r>
              <a:rPr lang="hr-HR" b="1" dirty="0" smtClean="0">
                <a:solidFill>
                  <a:schemeClr val="tx2"/>
                </a:solidFill>
              </a:rPr>
              <a:t>- ispunjenja </a:t>
            </a:r>
            <a:r>
              <a:rPr lang="hr-HR" b="1" dirty="0">
                <a:solidFill>
                  <a:schemeClr val="tx2"/>
                </a:solidFill>
              </a:rPr>
              <a:t>kriterija za odabir </a:t>
            </a:r>
            <a:r>
              <a:rPr lang="hr-HR" b="1" dirty="0" smtClean="0">
                <a:solidFill>
                  <a:schemeClr val="tx2"/>
                </a:solidFill>
              </a:rPr>
              <a:t>GS.</a:t>
            </a:r>
            <a:endParaRPr lang="hr-HR" b="1" dirty="0">
              <a:solidFill>
                <a:schemeClr val="tx2"/>
              </a:solidFill>
            </a:endParaRPr>
          </a:p>
          <a:p>
            <a:endParaRPr lang="hr-HR" dirty="0"/>
          </a:p>
        </p:txBody>
      </p:sp>
    </p:spTree>
    <p:extLst>
      <p:ext uri="{BB962C8B-B14F-4D97-AF65-F5344CB8AC3E}">
        <p14:creationId xmlns:p14="http://schemas.microsoft.com/office/powerpoint/2010/main" xmlns="" val="3359876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Autofit/>
          </a:bodyPr>
          <a:lstStyle/>
          <a:p>
            <a:r>
              <a:rPr lang="hr-HR" sz="3200" dirty="0" smtClean="0">
                <a:solidFill>
                  <a:schemeClr val="tx2"/>
                </a:solidFill>
              </a:rPr>
              <a:t>Pregled i ocjena – Pojašnjenje i upotpunjavanje</a:t>
            </a:r>
            <a:endParaRPr lang="hr-HR" sz="3200" dirty="0">
              <a:solidFill>
                <a:schemeClr val="tx2"/>
              </a:solidFill>
            </a:endParaRPr>
          </a:p>
        </p:txBody>
      </p:sp>
      <p:sp>
        <p:nvSpPr>
          <p:cNvPr id="3" name="Content Placeholder 2"/>
          <p:cNvSpPr>
            <a:spLocks noGrp="1"/>
          </p:cNvSpPr>
          <p:nvPr>
            <p:ph sz="half" idx="1"/>
          </p:nvPr>
        </p:nvSpPr>
        <p:spPr>
          <a:xfrm>
            <a:off x="152400" y="1219200"/>
            <a:ext cx="4343400" cy="5486400"/>
          </a:xfrm>
        </p:spPr>
        <p:txBody>
          <a:bodyPr>
            <a:normAutofit fontScale="77500" lnSpcReduction="20000"/>
          </a:bodyPr>
          <a:lstStyle/>
          <a:p>
            <a:pPr marL="0" indent="0">
              <a:buNone/>
            </a:pPr>
            <a:r>
              <a:rPr lang="hr-HR" b="1" u="sng" dirty="0" smtClean="0"/>
              <a:t>Prethodni ZJN</a:t>
            </a:r>
            <a:r>
              <a:rPr lang="hr-HR" dirty="0" smtClean="0"/>
              <a:t>:</a:t>
            </a:r>
          </a:p>
          <a:p>
            <a:pPr marL="0" indent="0">
              <a:buNone/>
            </a:pPr>
            <a:r>
              <a:rPr lang="hr-HR" sz="2600" dirty="0"/>
              <a:t>U postupku pregleda i ocjene ponuda </a:t>
            </a:r>
            <a:r>
              <a:rPr lang="hr-HR" sz="2600" dirty="0" smtClean="0"/>
              <a:t>naručitelj </a:t>
            </a:r>
            <a:r>
              <a:rPr lang="hr-HR" sz="2600" b="1" u="sng" dirty="0"/>
              <a:t>može</a:t>
            </a:r>
            <a:r>
              <a:rPr lang="hr-HR" sz="2600" dirty="0"/>
              <a:t> pozvati ponuditelje da pojašnjenjem ili upotpunjavanjem u vezi s </a:t>
            </a:r>
            <a:r>
              <a:rPr lang="hr-HR" sz="2600" dirty="0" smtClean="0"/>
              <a:t>dok. traženim </a:t>
            </a:r>
            <a:r>
              <a:rPr lang="hr-HR" sz="2600" dirty="0"/>
              <a:t>sukladno člancima 67. </a:t>
            </a:r>
            <a:r>
              <a:rPr lang="hr-HR" sz="2600" dirty="0" smtClean="0"/>
              <a:t>- </a:t>
            </a:r>
            <a:r>
              <a:rPr lang="hr-HR" sz="2600" dirty="0"/>
              <a:t>74. </a:t>
            </a:r>
            <a:r>
              <a:rPr lang="hr-HR" sz="2600" dirty="0" smtClean="0"/>
              <a:t>Zakona, </a:t>
            </a:r>
            <a:r>
              <a:rPr lang="hr-HR" sz="2600" dirty="0"/>
              <a:t>uklone pogreške, nedostatke ili nejasnoće koje se mogu </a:t>
            </a:r>
            <a:r>
              <a:rPr lang="hr-HR" sz="2600" dirty="0" smtClean="0"/>
              <a:t>ukloniti (</a:t>
            </a:r>
            <a:r>
              <a:rPr lang="hr-HR" sz="2600" i="1" dirty="0" smtClean="0"/>
              <a:t>…. </a:t>
            </a:r>
            <a:r>
              <a:rPr lang="x-none" sz="2600" i="1" smtClean="0"/>
              <a:t>smatraju </a:t>
            </a:r>
            <a:r>
              <a:rPr lang="x-none" sz="2600" i="1"/>
              <a:t>se dokumenti koji jesu ili se čine nejasni, nepotpuni, pogrešni, sadrže greške ili </a:t>
            </a:r>
            <a:r>
              <a:rPr lang="x-none" sz="2600" i="1" smtClean="0"/>
              <a:t>nedostaju</a:t>
            </a:r>
            <a:r>
              <a:rPr lang="hr-HR" sz="2600" dirty="0" smtClean="0"/>
              <a:t>)</a:t>
            </a:r>
            <a:r>
              <a:rPr lang="x-none" sz="2600" smtClean="0"/>
              <a:t>.</a:t>
            </a:r>
            <a:endParaRPr lang="hr-HR" sz="2600" dirty="0" smtClean="0"/>
          </a:p>
          <a:p>
            <a:pPr marL="0" indent="0">
              <a:buNone/>
            </a:pPr>
            <a:r>
              <a:rPr lang="hr-HR" sz="2600" dirty="0"/>
              <a:t>U postupku pregleda i ocjene ponuda </a:t>
            </a:r>
            <a:r>
              <a:rPr lang="hr-HR" sz="2600" dirty="0" smtClean="0"/>
              <a:t>naručitelj </a:t>
            </a:r>
            <a:r>
              <a:rPr lang="hr-HR" sz="2600" dirty="0"/>
              <a:t>može pozvati ponuditelje da u roku </a:t>
            </a:r>
            <a:r>
              <a:rPr lang="hr-HR" sz="2600" dirty="0" smtClean="0"/>
              <a:t>(…) pojasne </a:t>
            </a:r>
            <a:r>
              <a:rPr lang="hr-HR" sz="2600" dirty="0"/>
              <a:t>pojedine elemente ponude u dijelu koji se odnosi na ponuđeni predmet nabave. </a:t>
            </a:r>
            <a:endParaRPr lang="hr-HR" sz="2600" dirty="0" smtClean="0"/>
          </a:p>
          <a:p>
            <a:pPr marL="0" indent="0">
              <a:buNone/>
            </a:pPr>
            <a:r>
              <a:rPr lang="hr-HR" sz="2600" dirty="0" smtClean="0"/>
              <a:t>Pojašnjenje </a:t>
            </a:r>
            <a:r>
              <a:rPr lang="hr-HR" sz="2600" dirty="0"/>
              <a:t>ne smije rezultirati izmjenom </a:t>
            </a:r>
            <a:r>
              <a:rPr lang="hr-HR" sz="2600" dirty="0" smtClean="0"/>
              <a:t>ponude.</a:t>
            </a:r>
            <a:endParaRPr lang="hr-HR" sz="2600" dirty="0"/>
          </a:p>
          <a:p>
            <a:endParaRPr lang="hr-HR" sz="2000" dirty="0"/>
          </a:p>
        </p:txBody>
      </p:sp>
      <p:sp>
        <p:nvSpPr>
          <p:cNvPr id="4" name="Content Placeholder 3"/>
          <p:cNvSpPr>
            <a:spLocks noGrp="1"/>
          </p:cNvSpPr>
          <p:nvPr>
            <p:ph sz="half" idx="2"/>
          </p:nvPr>
        </p:nvSpPr>
        <p:spPr>
          <a:xfrm>
            <a:off x="4572000" y="1143000"/>
            <a:ext cx="4114800" cy="5562600"/>
          </a:xfrm>
        </p:spPr>
        <p:txBody>
          <a:bodyPr>
            <a:normAutofit fontScale="77500" lnSpcReduction="20000"/>
          </a:bodyPr>
          <a:lstStyle/>
          <a:p>
            <a:pPr marL="0" indent="0">
              <a:buNone/>
            </a:pPr>
            <a:r>
              <a:rPr lang="hr-HR" b="1" dirty="0" smtClean="0">
                <a:solidFill>
                  <a:schemeClr val="tx2"/>
                </a:solidFill>
              </a:rPr>
              <a:t>	    </a:t>
            </a:r>
            <a:r>
              <a:rPr lang="hr-HR" b="1" u="sng" dirty="0" smtClean="0">
                <a:solidFill>
                  <a:schemeClr val="tx2"/>
                </a:solidFill>
              </a:rPr>
              <a:t>ZJN 2016, čl. 293.</a:t>
            </a:r>
            <a:r>
              <a:rPr lang="hr-HR" dirty="0" smtClean="0">
                <a:solidFill>
                  <a:schemeClr val="tx2"/>
                </a:solidFill>
              </a:rPr>
              <a:t>:</a:t>
            </a:r>
          </a:p>
          <a:p>
            <a:pPr marL="0" indent="0">
              <a:buNone/>
            </a:pPr>
            <a:r>
              <a:rPr lang="hr-HR" sz="2600" dirty="0" smtClean="0">
                <a:solidFill>
                  <a:schemeClr val="tx2"/>
                </a:solidFill>
              </a:rPr>
              <a:t>Ako </a:t>
            </a:r>
            <a:r>
              <a:rPr lang="hr-HR" sz="2600" dirty="0">
                <a:solidFill>
                  <a:schemeClr val="tx2"/>
                </a:solidFill>
              </a:rPr>
              <a:t>su informacije ili dokumentacija koje je trebao dostaviti </a:t>
            </a:r>
            <a:r>
              <a:rPr lang="hr-HR" sz="2600" dirty="0" smtClean="0">
                <a:solidFill>
                  <a:schemeClr val="tx2"/>
                </a:solidFill>
              </a:rPr>
              <a:t>GS </a:t>
            </a:r>
            <a:r>
              <a:rPr lang="hr-HR" sz="2600" b="1" dirty="0" smtClean="0">
                <a:solidFill>
                  <a:schemeClr val="tx2"/>
                </a:solidFill>
              </a:rPr>
              <a:t>nepotpuni </a:t>
            </a:r>
            <a:r>
              <a:rPr lang="hr-HR" sz="2600" dirty="0">
                <a:solidFill>
                  <a:schemeClr val="tx2"/>
                </a:solidFill>
              </a:rPr>
              <a:t>ili </a:t>
            </a:r>
            <a:r>
              <a:rPr lang="hr-HR" sz="2600" b="1" dirty="0">
                <a:solidFill>
                  <a:schemeClr val="tx2"/>
                </a:solidFill>
              </a:rPr>
              <a:t>pogrešni</a:t>
            </a:r>
            <a:r>
              <a:rPr lang="hr-HR" sz="2600" dirty="0">
                <a:solidFill>
                  <a:schemeClr val="tx2"/>
                </a:solidFill>
              </a:rPr>
              <a:t> ili </a:t>
            </a:r>
            <a:r>
              <a:rPr lang="hr-HR" sz="2600" b="1" dirty="0">
                <a:solidFill>
                  <a:schemeClr val="tx2"/>
                </a:solidFill>
              </a:rPr>
              <a:t>se takvima čine </a:t>
            </a:r>
            <a:r>
              <a:rPr lang="hr-HR" sz="2600" dirty="0">
                <a:solidFill>
                  <a:schemeClr val="tx2"/>
                </a:solidFill>
              </a:rPr>
              <a:t>ili ako </a:t>
            </a:r>
            <a:r>
              <a:rPr lang="hr-HR" sz="2600" b="1" dirty="0">
                <a:solidFill>
                  <a:schemeClr val="tx2"/>
                </a:solidFill>
              </a:rPr>
              <a:t>nedostaju određeni dokumenti</a:t>
            </a:r>
            <a:r>
              <a:rPr lang="hr-HR" sz="2600" dirty="0">
                <a:solidFill>
                  <a:schemeClr val="tx2"/>
                </a:solidFill>
              </a:rPr>
              <a:t>, </a:t>
            </a:r>
            <a:r>
              <a:rPr lang="hr-HR" sz="2600" dirty="0" smtClean="0">
                <a:solidFill>
                  <a:schemeClr val="tx2"/>
                </a:solidFill>
              </a:rPr>
              <a:t>naručitelj </a:t>
            </a:r>
            <a:r>
              <a:rPr lang="hr-HR" sz="2600" dirty="0">
                <a:solidFill>
                  <a:schemeClr val="tx2"/>
                </a:solidFill>
              </a:rPr>
              <a:t>može, poštujući </a:t>
            </a:r>
            <a:r>
              <a:rPr lang="hr-HR" sz="2600" b="1" dirty="0">
                <a:solidFill>
                  <a:schemeClr val="tx2"/>
                </a:solidFill>
              </a:rPr>
              <a:t>načela jednakog tretmana i transparentnosti</a:t>
            </a:r>
            <a:r>
              <a:rPr lang="hr-HR" sz="2600" dirty="0">
                <a:solidFill>
                  <a:schemeClr val="tx2"/>
                </a:solidFill>
              </a:rPr>
              <a:t>, zahtijevati od dotičnih </a:t>
            </a:r>
            <a:r>
              <a:rPr lang="hr-HR" sz="2600" dirty="0" smtClean="0">
                <a:solidFill>
                  <a:schemeClr val="tx2"/>
                </a:solidFill>
              </a:rPr>
              <a:t>GS da </a:t>
            </a:r>
            <a:r>
              <a:rPr lang="hr-HR" sz="2600" dirty="0">
                <a:solidFill>
                  <a:schemeClr val="tx2"/>
                </a:solidFill>
              </a:rPr>
              <a:t>dopune, razjasne, upotpune ili dostave nužne informacije ili dokumentaciju u primjerenom roku.</a:t>
            </a:r>
          </a:p>
          <a:p>
            <a:pPr marL="0" indent="0">
              <a:buNone/>
            </a:pPr>
            <a:r>
              <a:rPr lang="hr-HR" sz="2600" dirty="0" smtClean="0">
                <a:solidFill>
                  <a:schemeClr val="tx2"/>
                </a:solidFill>
              </a:rPr>
              <a:t>Takvo postupanje ne </a:t>
            </a:r>
            <a:r>
              <a:rPr lang="hr-HR" sz="2600" dirty="0">
                <a:solidFill>
                  <a:schemeClr val="tx2"/>
                </a:solidFill>
              </a:rPr>
              <a:t>smije dovesti do </a:t>
            </a:r>
            <a:r>
              <a:rPr lang="hr-HR" sz="2600" dirty="0" smtClean="0">
                <a:solidFill>
                  <a:schemeClr val="tx2"/>
                </a:solidFill>
              </a:rPr>
              <a:t>pregovaranja:</a:t>
            </a:r>
          </a:p>
          <a:p>
            <a:pPr marL="0" indent="0">
              <a:buNone/>
            </a:pPr>
            <a:r>
              <a:rPr lang="hr-HR" sz="2600" dirty="0">
                <a:solidFill>
                  <a:schemeClr val="tx2"/>
                </a:solidFill>
              </a:rPr>
              <a:t>-</a:t>
            </a:r>
            <a:r>
              <a:rPr lang="hr-HR" sz="2600" dirty="0" smtClean="0">
                <a:solidFill>
                  <a:schemeClr val="tx2"/>
                </a:solidFill>
              </a:rPr>
              <a:t> </a:t>
            </a:r>
            <a:r>
              <a:rPr lang="hr-HR" sz="2600" dirty="0">
                <a:solidFill>
                  <a:schemeClr val="tx2"/>
                </a:solidFill>
              </a:rPr>
              <a:t>u vezi s </a:t>
            </a:r>
            <a:r>
              <a:rPr lang="hr-HR" sz="2600" b="1" dirty="0">
                <a:solidFill>
                  <a:schemeClr val="tx2"/>
                </a:solidFill>
              </a:rPr>
              <a:t>cijenom konačne ponude </a:t>
            </a:r>
            <a:r>
              <a:rPr lang="hr-HR" sz="2600" dirty="0" smtClean="0">
                <a:solidFill>
                  <a:schemeClr val="tx2"/>
                </a:solidFill>
              </a:rPr>
              <a:t>ili  </a:t>
            </a:r>
          </a:p>
          <a:p>
            <a:pPr marL="0" indent="0">
              <a:buNone/>
            </a:pPr>
            <a:r>
              <a:rPr lang="hr-HR" sz="2600" dirty="0" smtClean="0">
                <a:solidFill>
                  <a:schemeClr val="tx2"/>
                </a:solidFill>
              </a:rPr>
              <a:t>- </a:t>
            </a:r>
            <a:r>
              <a:rPr lang="hr-HR" sz="2600" b="1" dirty="0" smtClean="0">
                <a:solidFill>
                  <a:schemeClr val="tx2"/>
                </a:solidFill>
              </a:rPr>
              <a:t>ponuđenim </a:t>
            </a:r>
            <a:r>
              <a:rPr lang="hr-HR" sz="2600" b="1" dirty="0">
                <a:solidFill>
                  <a:schemeClr val="tx2"/>
                </a:solidFill>
              </a:rPr>
              <a:t>predmetom nabave</a:t>
            </a:r>
            <a:r>
              <a:rPr lang="hr-HR" sz="2600" dirty="0">
                <a:solidFill>
                  <a:schemeClr val="tx2"/>
                </a:solidFill>
              </a:rPr>
              <a:t>.</a:t>
            </a:r>
          </a:p>
          <a:p>
            <a:r>
              <a:rPr lang="hr-HR" dirty="0" smtClean="0">
                <a:solidFill>
                  <a:schemeClr val="tx2"/>
                </a:solidFill>
              </a:rPr>
              <a:t>ako ne primjenjuje poj/</a:t>
            </a:r>
            <a:r>
              <a:rPr lang="hr-HR" dirty="0" err="1" smtClean="0">
                <a:solidFill>
                  <a:schemeClr val="tx2"/>
                </a:solidFill>
              </a:rPr>
              <a:t>up</a:t>
            </a:r>
            <a:r>
              <a:rPr lang="hr-HR" dirty="0" smtClean="0">
                <a:solidFill>
                  <a:schemeClr val="tx2"/>
                </a:solidFill>
              </a:rPr>
              <a:t> ponuda/ZS -  obrazloženje u zapisniku o pregledu i ocjeni ponuda.</a:t>
            </a:r>
            <a:endParaRPr lang="hr-HR" dirty="0">
              <a:solidFill>
                <a:schemeClr val="tx2"/>
              </a:solidFill>
            </a:endParaRPr>
          </a:p>
        </p:txBody>
      </p:sp>
    </p:spTree>
    <p:extLst>
      <p:ext uri="{BB962C8B-B14F-4D97-AF65-F5344CB8AC3E}">
        <p14:creationId xmlns:p14="http://schemas.microsoft.com/office/powerpoint/2010/main" xmlns="" val="2607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15962"/>
          </a:xfrm>
        </p:spPr>
        <p:txBody>
          <a:bodyPr>
            <a:normAutofit/>
          </a:bodyPr>
          <a:lstStyle/>
          <a:p>
            <a:r>
              <a:rPr lang="hr-HR" sz="3200" b="1" dirty="0" smtClean="0">
                <a:solidFill>
                  <a:schemeClr val="tx2"/>
                </a:solidFill>
              </a:rPr>
              <a:t>Razlozi za poništenje postupka-ako:</a:t>
            </a:r>
            <a:endParaRPr lang="hr-HR" sz="3200" b="1" dirty="0">
              <a:solidFill>
                <a:schemeClr val="tx2"/>
              </a:solidFill>
            </a:endParaRPr>
          </a:p>
        </p:txBody>
      </p:sp>
      <p:sp>
        <p:nvSpPr>
          <p:cNvPr id="3" name="Content Placeholder 2"/>
          <p:cNvSpPr>
            <a:spLocks noGrp="1"/>
          </p:cNvSpPr>
          <p:nvPr>
            <p:ph idx="1"/>
          </p:nvPr>
        </p:nvSpPr>
        <p:spPr>
          <a:xfrm>
            <a:off x="152400" y="1143000"/>
            <a:ext cx="8534400" cy="5638800"/>
          </a:xfrm>
        </p:spPr>
        <p:txBody>
          <a:bodyPr>
            <a:normAutofit fontScale="70000" lnSpcReduction="20000"/>
          </a:bodyPr>
          <a:lstStyle/>
          <a:p>
            <a:r>
              <a:rPr lang="hr-HR" b="1" i="1" dirty="0" smtClean="0">
                <a:solidFill>
                  <a:schemeClr val="tx2"/>
                </a:solidFill>
              </a:rPr>
              <a:t>1</a:t>
            </a:r>
            <a:r>
              <a:rPr lang="hr-HR" b="1" i="1" dirty="0">
                <a:solidFill>
                  <a:schemeClr val="tx2"/>
                </a:solidFill>
              </a:rPr>
              <a:t>.</a:t>
            </a:r>
            <a:r>
              <a:rPr lang="hr-HR" i="1" dirty="0">
                <a:solidFill>
                  <a:schemeClr val="tx2"/>
                </a:solidFill>
              </a:rPr>
              <a:t> postanu poznate okolnosti zbog kojih ne bi došlo do pokretanja postupka </a:t>
            </a:r>
            <a:r>
              <a:rPr lang="hr-HR" i="1" dirty="0" err="1" smtClean="0">
                <a:solidFill>
                  <a:schemeClr val="tx2"/>
                </a:solidFill>
              </a:rPr>
              <a:t>j.n</a:t>
            </a:r>
            <a:r>
              <a:rPr lang="hr-HR" i="1" dirty="0" smtClean="0">
                <a:solidFill>
                  <a:schemeClr val="tx2"/>
                </a:solidFill>
              </a:rPr>
              <a:t>., </a:t>
            </a:r>
            <a:r>
              <a:rPr lang="hr-HR" i="1" dirty="0">
                <a:solidFill>
                  <a:schemeClr val="tx2"/>
                </a:solidFill>
              </a:rPr>
              <a:t>da su bile poznate </a:t>
            </a:r>
            <a:r>
              <a:rPr lang="hr-HR" i="1" dirty="0" smtClean="0">
                <a:solidFill>
                  <a:schemeClr val="tx2"/>
                </a:solidFill>
              </a:rPr>
              <a:t>prije,</a:t>
            </a:r>
            <a:endParaRPr lang="hr-HR" i="1" dirty="0">
              <a:solidFill>
                <a:schemeClr val="tx2"/>
              </a:solidFill>
            </a:endParaRPr>
          </a:p>
          <a:p>
            <a:r>
              <a:rPr lang="hr-HR" b="1" i="1" dirty="0">
                <a:solidFill>
                  <a:schemeClr val="tx2"/>
                </a:solidFill>
              </a:rPr>
              <a:t>2.</a:t>
            </a:r>
            <a:r>
              <a:rPr lang="hr-HR" i="1" dirty="0">
                <a:solidFill>
                  <a:schemeClr val="tx2"/>
                </a:solidFill>
              </a:rPr>
              <a:t> postanu poznate okolnosti zbog kojih bi došlo do sadržajno bitno drukčije obavijesti o nadmetanju ili </a:t>
            </a:r>
            <a:r>
              <a:rPr lang="hr-HR" i="1" dirty="0" smtClean="0">
                <a:solidFill>
                  <a:schemeClr val="tx2"/>
                </a:solidFill>
              </a:rPr>
              <a:t>DoN, </a:t>
            </a:r>
            <a:r>
              <a:rPr lang="hr-HR" i="1" dirty="0">
                <a:solidFill>
                  <a:schemeClr val="tx2"/>
                </a:solidFill>
              </a:rPr>
              <a:t>da su bile poznate prije</a:t>
            </a:r>
          </a:p>
          <a:p>
            <a:r>
              <a:rPr lang="hr-HR" b="1" i="1" dirty="0">
                <a:solidFill>
                  <a:schemeClr val="tx2"/>
                </a:solidFill>
              </a:rPr>
              <a:t>3.</a:t>
            </a:r>
            <a:r>
              <a:rPr lang="hr-HR" i="1" dirty="0">
                <a:solidFill>
                  <a:schemeClr val="tx2"/>
                </a:solidFill>
              </a:rPr>
              <a:t> nije dostavljen nijedan </a:t>
            </a:r>
            <a:r>
              <a:rPr lang="hr-HR" i="1" dirty="0" smtClean="0">
                <a:solidFill>
                  <a:schemeClr val="tx2"/>
                </a:solidFill>
              </a:rPr>
              <a:t>ZS,</a:t>
            </a:r>
            <a:endParaRPr lang="hr-HR" i="1" dirty="0">
              <a:solidFill>
                <a:schemeClr val="tx2"/>
              </a:solidFill>
            </a:endParaRPr>
          </a:p>
          <a:p>
            <a:r>
              <a:rPr lang="hr-HR" b="1" i="1" dirty="0">
                <a:solidFill>
                  <a:schemeClr val="tx2"/>
                </a:solidFill>
              </a:rPr>
              <a:t>4.</a:t>
            </a:r>
            <a:r>
              <a:rPr lang="hr-HR" i="1" dirty="0">
                <a:solidFill>
                  <a:schemeClr val="tx2"/>
                </a:solidFill>
              </a:rPr>
              <a:t> nema niti jednog sposobnog </a:t>
            </a:r>
            <a:r>
              <a:rPr lang="hr-HR" i="1" dirty="0" smtClean="0">
                <a:solidFill>
                  <a:schemeClr val="tx2"/>
                </a:solidFill>
              </a:rPr>
              <a:t>natjecatelja,</a:t>
            </a:r>
          </a:p>
          <a:p>
            <a:r>
              <a:rPr lang="hr-HR" b="1" i="1" dirty="0">
                <a:solidFill>
                  <a:srgbClr val="FF0000"/>
                </a:solidFill>
              </a:rPr>
              <a:t>5. je cijena svih ponuda u postupku </a:t>
            </a:r>
            <a:r>
              <a:rPr lang="hr-HR" b="1" i="1" dirty="0" err="1" smtClean="0">
                <a:solidFill>
                  <a:srgbClr val="FF0000"/>
                </a:solidFill>
              </a:rPr>
              <a:t>j.n</a:t>
            </a:r>
            <a:r>
              <a:rPr lang="hr-HR" b="1" i="1" dirty="0" smtClean="0">
                <a:solidFill>
                  <a:srgbClr val="FF0000"/>
                </a:solidFill>
              </a:rPr>
              <a:t>. </a:t>
            </a:r>
            <a:r>
              <a:rPr lang="hr-HR" b="1" i="1" dirty="0">
                <a:solidFill>
                  <a:srgbClr val="FF0000"/>
                </a:solidFill>
              </a:rPr>
              <a:t>male vrijednosti jednaka ili veća od pragova za nabavu velike vrijednosti, osim ako su u postupku </a:t>
            </a:r>
            <a:r>
              <a:rPr lang="hr-HR" b="1" i="1" dirty="0" err="1" smtClean="0">
                <a:solidFill>
                  <a:srgbClr val="FF0000"/>
                </a:solidFill>
              </a:rPr>
              <a:t>j.n</a:t>
            </a:r>
            <a:r>
              <a:rPr lang="hr-HR" b="1" i="1" dirty="0" smtClean="0">
                <a:solidFill>
                  <a:srgbClr val="FF0000"/>
                </a:solidFill>
              </a:rPr>
              <a:t>. </a:t>
            </a:r>
            <a:r>
              <a:rPr lang="hr-HR" b="1" i="1" dirty="0">
                <a:solidFill>
                  <a:srgbClr val="FF0000"/>
                </a:solidFill>
              </a:rPr>
              <a:t>primijenjena </a:t>
            </a:r>
            <a:r>
              <a:rPr lang="hr-HR" b="1" i="1" u="sng" dirty="0">
                <a:solidFill>
                  <a:srgbClr val="FF0000"/>
                </a:solidFill>
              </a:rPr>
              <a:t>pravila koja vrijede za nabavu velike </a:t>
            </a:r>
            <a:r>
              <a:rPr lang="hr-HR" b="1" i="1" u="sng" dirty="0" smtClean="0">
                <a:solidFill>
                  <a:srgbClr val="FF0000"/>
                </a:solidFill>
              </a:rPr>
              <a:t>vrijednosti</a:t>
            </a:r>
            <a:r>
              <a:rPr lang="hr-HR" b="1" i="1" dirty="0" smtClean="0">
                <a:solidFill>
                  <a:srgbClr val="FF0000"/>
                </a:solidFill>
              </a:rPr>
              <a:t>,</a:t>
            </a:r>
            <a:endParaRPr lang="hr-HR" b="1" i="1" dirty="0">
              <a:solidFill>
                <a:srgbClr val="FF0000"/>
              </a:solidFill>
            </a:endParaRPr>
          </a:p>
          <a:p>
            <a:r>
              <a:rPr lang="hr-HR" b="1" i="1" dirty="0">
                <a:solidFill>
                  <a:schemeClr val="tx2"/>
                </a:solidFill>
              </a:rPr>
              <a:t>6.</a:t>
            </a:r>
            <a:r>
              <a:rPr lang="hr-HR" i="1" dirty="0">
                <a:solidFill>
                  <a:schemeClr val="tx2"/>
                </a:solidFill>
              </a:rPr>
              <a:t> nije dobio unaprijed određen broj sposobnih </a:t>
            </a:r>
            <a:r>
              <a:rPr lang="hr-HR" i="1" dirty="0" smtClean="0">
                <a:solidFill>
                  <a:schemeClr val="tx2"/>
                </a:solidFill>
              </a:rPr>
              <a:t>GS ili </a:t>
            </a:r>
            <a:r>
              <a:rPr lang="hr-HR" i="1" dirty="0">
                <a:solidFill>
                  <a:schemeClr val="tx2"/>
                </a:solidFill>
              </a:rPr>
              <a:t>valjanih ponuda za sklapanje </a:t>
            </a:r>
            <a:r>
              <a:rPr lang="hr-HR" i="1" dirty="0" smtClean="0">
                <a:solidFill>
                  <a:schemeClr val="tx2"/>
                </a:solidFill>
              </a:rPr>
              <a:t>OS, </a:t>
            </a:r>
            <a:r>
              <a:rPr lang="hr-HR" i="1" dirty="0">
                <a:solidFill>
                  <a:schemeClr val="tx2"/>
                </a:solidFill>
              </a:rPr>
              <a:t>osim u slučaju </a:t>
            </a:r>
            <a:r>
              <a:rPr lang="hr-HR" i="1" dirty="0" smtClean="0">
                <a:solidFill>
                  <a:schemeClr val="tx2"/>
                </a:solidFill>
              </a:rPr>
              <a:t>čl.152</a:t>
            </a:r>
            <a:r>
              <a:rPr lang="hr-HR" i="1" dirty="0">
                <a:solidFill>
                  <a:schemeClr val="tx2"/>
                </a:solidFill>
              </a:rPr>
              <a:t>. </a:t>
            </a:r>
            <a:r>
              <a:rPr lang="hr-HR" i="1" dirty="0" smtClean="0">
                <a:solidFill>
                  <a:schemeClr val="tx2"/>
                </a:solidFill>
              </a:rPr>
              <a:t>st.1</a:t>
            </a:r>
            <a:r>
              <a:rPr lang="hr-HR" i="1" dirty="0">
                <a:solidFill>
                  <a:schemeClr val="tx2"/>
                </a:solidFill>
              </a:rPr>
              <a:t>. </a:t>
            </a:r>
            <a:r>
              <a:rPr lang="hr-HR" i="1" dirty="0" smtClean="0">
                <a:solidFill>
                  <a:schemeClr val="tx2"/>
                </a:solidFill>
              </a:rPr>
              <a:t>ZJN,</a:t>
            </a:r>
            <a:endParaRPr lang="hr-HR" i="1" dirty="0">
              <a:solidFill>
                <a:schemeClr val="tx2"/>
              </a:solidFill>
            </a:endParaRPr>
          </a:p>
          <a:p>
            <a:r>
              <a:rPr lang="hr-HR" b="1" i="1" dirty="0">
                <a:solidFill>
                  <a:schemeClr val="tx2"/>
                </a:solidFill>
              </a:rPr>
              <a:t>7. </a:t>
            </a:r>
            <a:r>
              <a:rPr lang="hr-HR" i="1" dirty="0">
                <a:solidFill>
                  <a:schemeClr val="tx2"/>
                </a:solidFill>
              </a:rPr>
              <a:t>nije pristigla nijedna ponuda</a:t>
            </a:r>
          </a:p>
          <a:p>
            <a:r>
              <a:rPr lang="hr-HR" b="1" i="1" dirty="0">
                <a:solidFill>
                  <a:schemeClr val="tx2"/>
                </a:solidFill>
              </a:rPr>
              <a:t>8.</a:t>
            </a:r>
            <a:r>
              <a:rPr lang="hr-HR" i="1" dirty="0">
                <a:solidFill>
                  <a:schemeClr val="tx2"/>
                </a:solidFill>
              </a:rPr>
              <a:t> nakon isključenja ponuditelja ili odbijanja ponuda ne preostane nijedna valjana ponuda</a:t>
            </a:r>
          </a:p>
          <a:p>
            <a:r>
              <a:rPr lang="hr-HR" b="1" i="1" dirty="0">
                <a:solidFill>
                  <a:schemeClr val="tx2"/>
                </a:solidFill>
              </a:rPr>
              <a:t>9.</a:t>
            </a:r>
            <a:r>
              <a:rPr lang="hr-HR" i="1" dirty="0">
                <a:solidFill>
                  <a:schemeClr val="tx2"/>
                </a:solidFill>
              </a:rPr>
              <a:t> je cijena najpovoljnije ponude veća od procijenjene vrijednosti nabave, osim ako </a:t>
            </a:r>
            <a:r>
              <a:rPr lang="hr-HR" i="1" dirty="0" smtClean="0">
                <a:solidFill>
                  <a:schemeClr val="tx2"/>
                </a:solidFill>
              </a:rPr>
              <a:t>naručitelj </a:t>
            </a:r>
            <a:r>
              <a:rPr lang="hr-HR" i="1" dirty="0">
                <a:solidFill>
                  <a:schemeClr val="tx2"/>
                </a:solidFill>
              </a:rPr>
              <a:t>ima ili će imati osigurana sredstva.</a:t>
            </a:r>
          </a:p>
          <a:p>
            <a:endParaRPr lang="hr-HR" dirty="0"/>
          </a:p>
          <a:p>
            <a:endParaRPr lang="hr-HR" dirty="0"/>
          </a:p>
        </p:txBody>
      </p:sp>
    </p:spTree>
    <p:extLst>
      <p:ext uri="{BB962C8B-B14F-4D97-AF65-F5344CB8AC3E}">
        <p14:creationId xmlns:p14="http://schemas.microsoft.com/office/powerpoint/2010/main" xmlns="" val="2220741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hr-HR" sz="3200" b="1" dirty="0" smtClean="0">
                <a:solidFill>
                  <a:schemeClr val="tx2"/>
                </a:solidFill>
              </a:rPr>
              <a:t>Odluke naručitelja u postupku javne nabave</a:t>
            </a:r>
            <a:endParaRPr lang="hr-HR" sz="3200" b="1" dirty="0">
              <a:solidFill>
                <a:schemeClr val="tx2"/>
              </a:solidFill>
            </a:endParaRPr>
          </a:p>
        </p:txBody>
      </p:sp>
      <p:sp>
        <p:nvSpPr>
          <p:cNvPr id="3" name="Content Placeholder 2"/>
          <p:cNvSpPr>
            <a:spLocks noGrp="1"/>
          </p:cNvSpPr>
          <p:nvPr>
            <p:ph idx="1"/>
          </p:nvPr>
        </p:nvSpPr>
        <p:spPr>
          <a:xfrm>
            <a:off x="381000" y="1066800"/>
            <a:ext cx="8305800" cy="5059363"/>
          </a:xfrm>
        </p:spPr>
        <p:txBody>
          <a:bodyPr>
            <a:normAutofit fontScale="70000" lnSpcReduction="20000"/>
          </a:bodyPr>
          <a:lstStyle/>
          <a:p>
            <a:r>
              <a:rPr lang="hr-HR" sz="2800" b="1" dirty="0" smtClean="0">
                <a:solidFill>
                  <a:schemeClr val="tx2"/>
                </a:solidFill>
              </a:rPr>
              <a:t>1. Odluka o odabiru,</a:t>
            </a:r>
          </a:p>
          <a:p>
            <a:r>
              <a:rPr lang="hr-HR" sz="2800" b="1" dirty="0" smtClean="0">
                <a:solidFill>
                  <a:schemeClr val="tx2"/>
                </a:solidFill>
              </a:rPr>
              <a:t>2. Odluka o poništenju,</a:t>
            </a:r>
          </a:p>
          <a:p>
            <a:r>
              <a:rPr lang="hr-HR" sz="2800" b="1" dirty="0" smtClean="0">
                <a:solidFill>
                  <a:schemeClr val="tx2"/>
                </a:solidFill>
              </a:rPr>
              <a:t>3. Odluka o nedopustivosti sudjelovanja,</a:t>
            </a:r>
          </a:p>
          <a:p>
            <a:r>
              <a:rPr lang="hr-HR" sz="2800" b="1" dirty="0" smtClean="0">
                <a:solidFill>
                  <a:schemeClr val="tx2"/>
                </a:solidFill>
              </a:rPr>
              <a:t>4. Odluka o odbijanju ponude.</a:t>
            </a:r>
          </a:p>
          <a:p>
            <a:endParaRPr lang="hr-HR" sz="2800" dirty="0" smtClean="0"/>
          </a:p>
          <a:p>
            <a:r>
              <a:rPr lang="hr-HR" sz="2800" b="1" dirty="0" smtClean="0">
                <a:solidFill>
                  <a:srgbClr val="FF0000"/>
                </a:solidFill>
              </a:rPr>
              <a:t>Naručitelj je obvezan sve </a:t>
            </a:r>
            <a:r>
              <a:rPr lang="hr-HR" sz="2800" b="1" dirty="0">
                <a:solidFill>
                  <a:srgbClr val="FF0000"/>
                </a:solidFill>
              </a:rPr>
              <a:t>odluke koje donosi u postupcima </a:t>
            </a:r>
            <a:r>
              <a:rPr lang="hr-HR" sz="2800" b="1" dirty="0" err="1" smtClean="0">
                <a:solidFill>
                  <a:srgbClr val="FF0000"/>
                </a:solidFill>
              </a:rPr>
              <a:t>j.n</a:t>
            </a:r>
            <a:r>
              <a:rPr lang="hr-HR" sz="2800" b="1" dirty="0" smtClean="0">
                <a:solidFill>
                  <a:srgbClr val="FF0000"/>
                </a:solidFill>
              </a:rPr>
              <a:t>. </a:t>
            </a:r>
            <a:r>
              <a:rPr lang="hr-HR" sz="2800" b="1" dirty="0">
                <a:solidFill>
                  <a:srgbClr val="FF0000"/>
                </a:solidFill>
              </a:rPr>
              <a:t>dostaviti sudionicima putem EOJN </a:t>
            </a:r>
            <a:r>
              <a:rPr lang="hr-HR" sz="2800" b="1" dirty="0" smtClean="0">
                <a:solidFill>
                  <a:srgbClr val="FF0000"/>
                </a:solidFill>
              </a:rPr>
              <a:t>RH (čl. 301):</a:t>
            </a:r>
            <a:endParaRPr lang="hr-HR" sz="2800" b="1" dirty="0">
              <a:solidFill>
                <a:srgbClr val="FF0000"/>
              </a:solidFill>
            </a:endParaRPr>
          </a:p>
          <a:p>
            <a:r>
              <a:rPr lang="hr-HR" sz="2800" b="1" dirty="0">
                <a:solidFill>
                  <a:srgbClr val="FF0000"/>
                </a:solidFill>
              </a:rPr>
              <a:t>1. neposredno svakom pojedinom sudioniku, ili</a:t>
            </a:r>
          </a:p>
          <a:p>
            <a:r>
              <a:rPr lang="hr-HR" sz="2800" b="1" dirty="0">
                <a:solidFill>
                  <a:srgbClr val="FF0000"/>
                </a:solidFill>
              </a:rPr>
              <a:t>2. javnom objavom.</a:t>
            </a:r>
          </a:p>
          <a:p>
            <a:endParaRPr lang="hr-HR" sz="2800" b="1" dirty="0" smtClean="0">
              <a:solidFill>
                <a:schemeClr val="tx2"/>
              </a:solidFill>
            </a:endParaRPr>
          </a:p>
          <a:p>
            <a:r>
              <a:rPr lang="hr-HR" sz="2800" b="1" dirty="0" smtClean="0">
                <a:solidFill>
                  <a:schemeClr val="tx2"/>
                </a:solidFill>
              </a:rPr>
              <a:t>Ako naručitelj </a:t>
            </a:r>
            <a:r>
              <a:rPr lang="hr-HR" sz="2800" b="1" dirty="0">
                <a:solidFill>
                  <a:schemeClr val="tx2"/>
                </a:solidFill>
              </a:rPr>
              <a:t>odluke dostavlja putem EOJN RH </a:t>
            </a:r>
            <a:r>
              <a:rPr lang="hr-HR" sz="2800" b="1" dirty="0" smtClean="0">
                <a:solidFill>
                  <a:schemeClr val="tx2"/>
                </a:solidFill>
              </a:rPr>
              <a:t>, </a:t>
            </a:r>
            <a:r>
              <a:rPr lang="hr-HR" sz="2800" b="1" dirty="0">
                <a:solidFill>
                  <a:schemeClr val="tx2"/>
                </a:solidFill>
              </a:rPr>
              <a:t>odluka se smatra dostavljenom istekom dana javne objave. </a:t>
            </a:r>
          </a:p>
          <a:p>
            <a:r>
              <a:rPr lang="hr-HR" sz="2800" b="1" dirty="0" smtClean="0">
                <a:solidFill>
                  <a:schemeClr val="tx2"/>
                </a:solidFill>
              </a:rPr>
              <a:t>Iznimno, </a:t>
            </a:r>
            <a:r>
              <a:rPr lang="hr-HR" sz="2800" b="1" dirty="0">
                <a:solidFill>
                  <a:schemeClr val="tx2"/>
                </a:solidFill>
              </a:rPr>
              <a:t>ako postoji opravdan razlog, </a:t>
            </a:r>
            <a:r>
              <a:rPr lang="hr-HR" sz="2800" b="1" dirty="0" smtClean="0">
                <a:solidFill>
                  <a:schemeClr val="tx2"/>
                </a:solidFill>
              </a:rPr>
              <a:t>naručitelj </a:t>
            </a:r>
            <a:r>
              <a:rPr lang="hr-HR" sz="2800" b="1" dirty="0">
                <a:solidFill>
                  <a:schemeClr val="tx2"/>
                </a:solidFill>
              </a:rPr>
              <a:t>može odluku sudionicima dostaviti i na drugi dokaziv način.</a:t>
            </a:r>
          </a:p>
          <a:p>
            <a:r>
              <a:rPr lang="hr-HR" sz="2800" b="1" dirty="0" smtClean="0">
                <a:solidFill>
                  <a:schemeClr val="tx2"/>
                </a:solidFill>
              </a:rPr>
              <a:t>Naručitelj je obvezan </a:t>
            </a:r>
            <a:r>
              <a:rPr lang="hr-HR" sz="2800" b="1" dirty="0">
                <a:solidFill>
                  <a:schemeClr val="tx2"/>
                </a:solidFill>
              </a:rPr>
              <a:t>je uz odluku dostaviti i zapisnik o pregledu i </a:t>
            </a:r>
            <a:r>
              <a:rPr lang="hr-HR" sz="2800" b="1" dirty="0" smtClean="0">
                <a:solidFill>
                  <a:schemeClr val="tx2"/>
                </a:solidFill>
              </a:rPr>
              <a:t>ocjeni.</a:t>
            </a:r>
            <a:endParaRPr lang="hr-HR" sz="2800" b="1" dirty="0">
              <a:solidFill>
                <a:schemeClr val="tx2"/>
              </a:solidFill>
            </a:endParaRPr>
          </a:p>
          <a:p>
            <a:r>
              <a:rPr lang="hr-HR" sz="2800" b="1" dirty="0" smtClean="0">
                <a:solidFill>
                  <a:schemeClr val="tx2"/>
                </a:solidFill>
              </a:rPr>
              <a:t>Odluke </a:t>
            </a:r>
            <a:r>
              <a:rPr lang="hr-HR" sz="2800" b="1" dirty="0">
                <a:solidFill>
                  <a:schemeClr val="tx2"/>
                </a:solidFill>
              </a:rPr>
              <a:t>ne proizvode pravne učinke ako nisu dostavljene svim sudionicima u postupku.</a:t>
            </a:r>
          </a:p>
          <a:p>
            <a:endParaRPr lang="hr-HR" sz="2800" dirty="0" smtClean="0"/>
          </a:p>
          <a:p>
            <a:endParaRPr lang="hr-HR" sz="2800" dirty="0"/>
          </a:p>
        </p:txBody>
      </p:sp>
    </p:spTree>
    <p:extLst>
      <p:ext uri="{BB962C8B-B14F-4D97-AF65-F5344CB8AC3E}">
        <p14:creationId xmlns:p14="http://schemas.microsoft.com/office/powerpoint/2010/main" xmlns="" val="3995033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solidFill>
              </a:rPr>
              <a:t>Rok mirovanja</a:t>
            </a:r>
            <a:endParaRPr lang="hr-HR" dirty="0">
              <a:solidFill>
                <a:schemeClr val="tx2"/>
              </a:solidFill>
            </a:endParaRPr>
          </a:p>
        </p:txBody>
      </p:sp>
      <p:sp>
        <p:nvSpPr>
          <p:cNvPr id="3" name="Content Placeholder 2"/>
          <p:cNvSpPr>
            <a:spLocks noGrp="1"/>
          </p:cNvSpPr>
          <p:nvPr>
            <p:ph idx="1"/>
          </p:nvPr>
        </p:nvSpPr>
        <p:spPr>
          <a:xfrm>
            <a:off x="762000" y="1371600"/>
            <a:ext cx="7924800" cy="4754563"/>
          </a:xfrm>
        </p:spPr>
        <p:txBody>
          <a:bodyPr>
            <a:normAutofit fontScale="77500" lnSpcReduction="20000"/>
          </a:bodyPr>
          <a:lstStyle/>
          <a:p>
            <a:r>
              <a:rPr lang="hr-HR" i="1" dirty="0" smtClean="0">
                <a:solidFill>
                  <a:schemeClr val="tx2"/>
                </a:solidFill>
              </a:rPr>
              <a:t>Naručitelj </a:t>
            </a:r>
            <a:r>
              <a:rPr lang="hr-HR" i="1" dirty="0">
                <a:solidFill>
                  <a:schemeClr val="tx2"/>
                </a:solidFill>
              </a:rPr>
              <a:t>ne smije sklopiti ugovor o </a:t>
            </a:r>
            <a:r>
              <a:rPr lang="hr-HR" i="1" dirty="0" err="1" smtClean="0">
                <a:solidFill>
                  <a:schemeClr val="tx2"/>
                </a:solidFill>
              </a:rPr>
              <a:t>j.n</a:t>
            </a:r>
            <a:r>
              <a:rPr lang="hr-HR" i="1" dirty="0" smtClean="0">
                <a:solidFill>
                  <a:schemeClr val="tx2"/>
                </a:solidFill>
              </a:rPr>
              <a:t>. </a:t>
            </a:r>
            <a:r>
              <a:rPr lang="hr-HR" i="1" dirty="0">
                <a:solidFill>
                  <a:schemeClr val="tx2"/>
                </a:solidFill>
              </a:rPr>
              <a:t>ili </a:t>
            </a:r>
            <a:r>
              <a:rPr lang="hr-HR" i="1" dirty="0" smtClean="0">
                <a:solidFill>
                  <a:schemeClr val="tx2"/>
                </a:solidFill>
              </a:rPr>
              <a:t>OS u </a:t>
            </a:r>
            <a:r>
              <a:rPr lang="hr-HR" i="1" dirty="0">
                <a:solidFill>
                  <a:schemeClr val="tx2"/>
                </a:solidFill>
              </a:rPr>
              <a:t>roku od </a:t>
            </a:r>
            <a:r>
              <a:rPr lang="hr-HR" b="1" i="1" dirty="0">
                <a:solidFill>
                  <a:schemeClr val="tx2"/>
                </a:solidFill>
              </a:rPr>
              <a:t>15 dana od dana dostave odluke o odabiru </a:t>
            </a:r>
            <a:r>
              <a:rPr lang="hr-HR" i="1" dirty="0">
                <a:solidFill>
                  <a:schemeClr val="tx2"/>
                </a:solidFill>
              </a:rPr>
              <a:t>(rok mirovanja</a:t>
            </a:r>
            <a:r>
              <a:rPr lang="hr-HR" i="1" dirty="0" smtClean="0">
                <a:solidFill>
                  <a:schemeClr val="tx2"/>
                </a:solidFill>
              </a:rPr>
              <a:t>).</a:t>
            </a:r>
          </a:p>
          <a:p>
            <a:r>
              <a:rPr lang="hr-HR" i="1" dirty="0" smtClean="0">
                <a:solidFill>
                  <a:schemeClr val="tx2"/>
                </a:solidFill>
              </a:rPr>
              <a:t> </a:t>
            </a:r>
            <a:endParaRPr lang="hr-HR" i="1" dirty="0">
              <a:solidFill>
                <a:schemeClr val="tx2"/>
              </a:solidFill>
            </a:endParaRPr>
          </a:p>
          <a:p>
            <a:r>
              <a:rPr lang="hr-HR" i="1" dirty="0" smtClean="0">
                <a:solidFill>
                  <a:schemeClr val="tx2"/>
                </a:solidFill>
              </a:rPr>
              <a:t>Rok </a:t>
            </a:r>
            <a:r>
              <a:rPr lang="hr-HR" i="1" dirty="0">
                <a:solidFill>
                  <a:schemeClr val="tx2"/>
                </a:solidFill>
              </a:rPr>
              <a:t>mirovanja ne primjenjuje </a:t>
            </a:r>
            <a:r>
              <a:rPr lang="hr-HR" i="1" dirty="0" smtClean="0">
                <a:solidFill>
                  <a:schemeClr val="tx2"/>
                </a:solidFill>
              </a:rPr>
              <a:t>se:</a:t>
            </a:r>
          </a:p>
          <a:p>
            <a:r>
              <a:rPr lang="hr-HR" i="1" dirty="0" smtClean="0">
                <a:solidFill>
                  <a:schemeClr val="tx2"/>
                </a:solidFill>
              </a:rPr>
              <a:t>- ako </a:t>
            </a:r>
            <a:r>
              <a:rPr lang="hr-HR" i="1" dirty="0">
                <a:solidFill>
                  <a:schemeClr val="tx2"/>
                </a:solidFill>
              </a:rPr>
              <a:t>je u postupku </a:t>
            </a:r>
            <a:r>
              <a:rPr lang="hr-HR" i="1" dirty="0" err="1" smtClean="0">
                <a:solidFill>
                  <a:schemeClr val="tx2"/>
                </a:solidFill>
              </a:rPr>
              <a:t>j.n</a:t>
            </a:r>
            <a:r>
              <a:rPr lang="hr-HR" i="1" dirty="0" smtClean="0">
                <a:solidFill>
                  <a:schemeClr val="tx2"/>
                </a:solidFill>
              </a:rPr>
              <a:t>. </a:t>
            </a:r>
            <a:r>
              <a:rPr lang="hr-HR" i="1" dirty="0">
                <a:solidFill>
                  <a:schemeClr val="tx2"/>
                </a:solidFill>
              </a:rPr>
              <a:t>sudjelovao samo jedan ponuditelj čija je ponuda ujedno i odabrana, </a:t>
            </a:r>
            <a:endParaRPr lang="hr-HR" i="1" dirty="0" smtClean="0">
              <a:solidFill>
                <a:schemeClr val="tx2"/>
              </a:solidFill>
            </a:endParaRPr>
          </a:p>
          <a:p>
            <a:r>
              <a:rPr lang="hr-HR" i="1" dirty="0" smtClean="0">
                <a:solidFill>
                  <a:schemeClr val="tx2"/>
                </a:solidFill>
              </a:rPr>
              <a:t>- u </a:t>
            </a:r>
            <a:r>
              <a:rPr lang="hr-HR" i="1" dirty="0">
                <a:solidFill>
                  <a:schemeClr val="tx2"/>
                </a:solidFill>
              </a:rPr>
              <a:t>slučaju sklapanja ugovora na temelju </a:t>
            </a:r>
            <a:r>
              <a:rPr lang="hr-HR" i="1" dirty="0" smtClean="0">
                <a:solidFill>
                  <a:schemeClr val="tx2"/>
                </a:solidFill>
              </a:rPr>
              <a:t>OS-a te </a:t>
            </a:r>
          </a:p>
          <a:p>
            <a:r>
              <a:rPr lang="hr-HR" i="1" dirty="0" smtClean="0">
                <a:solidFill>
                  <a:schemeClr val="tx2"/>
                </a:solidFill>
              </a:rPr>
              <a:t>- sklapanja </a:t>
            </a:r>
            <a:r>
              <a:rPr lang="hr-HR" i="1" dirty="0">
                <a:solidFill>
                  <a:schemeClr val="tx2"/>
                </a:solidFill>
              </a:rPr>
              <a:t>ugovora u okviru </a:t>
            </a:r>
            <a:r>
              <a:rPr lang="hr-HR" i="1" dirty="0" smtClean="0">
                <a:solidFill>
                  <a:schemeClr val="tx2"/>
                </a:solidFill>
              </a:rPr>
              <a:t>DSN.</a:t>
            </a:r>
          </a:p>
          <a:p>
            <a:endParaRPr lang="hr-HR" i="1" dirty="0">
              <a:solidFill>
                <a:schemeClr val="tx2"/>
              </a:solidFill>
            </a:endParaRPr>
          </a:p>
          <a:p>
            <a:r>
              <a:rPr lang="hr-HR" i="1" dirty="0" smtClean="0">
                <a:solidFill>
                  <a:schemeClr val="tx2"/>
                </a:solidFill>
              </a:rPr>
              <a:t>Iznimno, naručitelj je obvezan primijeniti </a:t>
            </a:r>
            <a:r>
              <a:rPr lang="hr-HR" i="1" dirty="0">
                <a:solidFill>
                  <a:schemeClr val="tx2"/>
                </a:solidFill>
              </a:rPr>
              <a:t>rok mirovanja ako je poslao na objavu obavijest za dobrovoljnu ex ante transparentnost.</a:t>
            </a:r>
          </a:p>
          <a:p>
            <a:pPr marL="0" indent="0">
              <a:buNone/>
            </a:pPr>
            <a:endParaRPr lang="hr-HR" dirty="0"/>
          </a:p>
          <a:p>
            <a:endParaRPr lang="hr-HR" dirty="0"/>
          </a:p>
        </p:txBody>
      </p:sp>
    </p:spTree>
    <p:extLst>
      <p:ext uri="{BB962C8B-B14F-4D97-AF65-F5344CB8AC3E}">
        <p14:creationId xmlns:p14="http://schemas.microsoft.com/office/powerpoint/2010/main" xmlns="" val="124856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hr-HR" sz="3100" b="1" dirty="0" smtClean="0">
                <a:solidFill>
                  <a:schemeClr val="tx2"/>
                </a:solidFill>
              </a:rPr>
              <a:t/>
            </a:r>
            <a:br>
              <a:rPr lang="hr-HR" sz="3100" b="1" dirty="0" smtClean="0">
                <a:solidFill>
                  <a:schemeClr val="tx2"/>
                </a:solidFill>
              </a:rPr>
            </a:br>
            <a:r>
              <a:rPr lang="hr-HR" sz="3100" b="1" dirty="0" smtClean="0">
                <a:solidFill>
                  <a:schemeClr val="tx2"/>
                </a:solidFill>
              </a:rPr>
              <a:t>Uvid u dokumentaciju postupka javne nabave</a:t>
            </a:r>
            <a:r>
              <a:rPr lang="hr-HR" sz="3100" dirty="0"/>
              <a:t/>
            </a:r>
            <a:br>
              <a:rPr lang="hr-HR" sz="3100" dirty="0"/>
            </a:br>
            <a:endParaRPr lang="hr-HR" sz="3100" dirty="0"/>
          </a:p>
        </p:txBody>
      </p:sp>
      <p:sp>
        <p:nvSpPr>
          <p:cNvPr id="3" name="Content Placeholder 2"/>
          <p:cNvSpPr>
            <a:spLocks noGrp="1"/>
          </p:cNvSpPr>
          <p:nvPr>
            <p:ph sz="half" idx="1"/>
          </p:nvPr>
        </p:nvSpPr>
        <p:spPr>
          <a:xfrm>
            <a:off x="457200" y="1066800"/>
            <a:ext cx="4038600" cy="5638800"/>
          </a:xfrm>
        </p:spPr>
        <p:txBody>
          <a:bodyPr>
            <a:noAutofit/>
          </a:bodyPr>
          <a:lstStyle/>
          <a:p>
            <a:pPr marL="0" indent="0">
              <a:buNone/>
            </a:pPr>
            <a:r>
              <a:rPr lang="hr-HR" sz="2000" u="sng" dirty="0" smtClean="0"/>
              <a:t>Važeći Zakon</a:t>
            </a:r>
            <a:r>
              <a:rPr lang="hr-HR" sz="2000" dirty="0" smtClean="0"/>
              <a:t>:</a:t>
            </a:r>
          </a:p>
          <a:p>
            <a:pPr marL="0" indent="0">
              <a:buNone/>
            </a:pPr>
            <a:r>
              <a:rPr lang="hr-HR" sz="2000" b="1" dirty="0"/>
              <a:t>Nakon dostave odluke o odabiru</a:t>
            </a:r>
            <a:r>
              <a:rPr lang="hr-HR" sz="2000" dirty="0"/>
              <a:t> </a:t>
            </a:r>
            <a:r>
              <a:rPr lang="hr-HR" sz="2000" dirty="0" smtClean="0"/>
              <a:t> - </a:t>
            </a:r>
            <a:r>
              <a:rPr lang="hr-HR" sz="2000" b="1" dirty="0"/>
              <a:t>do isteka roka za izjavljivanje žalbe, javni naručitelj obvezan je </a:t>
            </a:r>
            <a:r>
              <a:rPr lang="hr-HR" sz="2000" b="1" u="sng" dirty="0"/>
              <a:t>ponuditelju</a:t>
            </a:r>
            <a:r>
              <a:rPr lang="hr-HR" sz="2000" dirty="0"/>
              <a:t> na njegov zahtjev omogućiti uvid u bilo koju ponudu uključujući i naknadno dostavljene </a:t>
            </a:r>
            <a:r>
              <a:rPr lang="hr-HR" sz="2000" dirty="0" smtClean="0"/>
              <a:t>dokumente, te </a:t>
            </a:r>
            <a:r>
              <a:rPr lang="hr-HR" sz="2000" dirty="0"/>
              <a:t>pojašnjenja i upotpunjenja </a:t>
            </a:r>
            <a:r>
              <a:rPr lang="hr-HR" sz="2000" dirty="0" smtClean="0"/>
              <a:t>ponude, </a:t>
            </a:r>
            <a:r>
              <a:rPr lang="hr-HR" sz="2000" dirty="0"/>
              <a:t>osim u </a:t>
            </a:r>
            <a:r>
              <a:rPr lang="hr-HR" sz="2000" dirty="0" smtClean="0"/>
              <a:t>podatke </a:t>
            </a:r>
            <a:r>
              <a:rPr lang="hr-HR" sz="2000" dirty="0"/>
              <a:t>koje su ponuditelji označili </a:t>
            </a:r>
            <a:r>
              <a:rPr lang="hr-HR" sz="2000" dirty="0" smtClean="0"/>
              <a:t>tajnima, </a:t>
            </a:r>
            <a:r>
              <a:rPr lang="hr-HR" sz="2000" dirty="0"/>
              <a:t>sukladno </a:t>
            </a:r>
            <a:r>
              <a:rPr lang="hr-HR" sz="2000" dirty="0" smtClean="0"/>
              <a:t>čl. </a:t>
            </a:r>
            <a:r>
              <a:rPr lang="hr-HR" sz="2000" dirty="0"/>
              <a:t>16. </a:t>
            </a:r>
            <a:r>
              <a:rPr lang="hr-HR" sz="2000" dirty="0" smtClean="0"/>
              <a:t>ZJN.</a:t>
            </a:r>
          </a:p>
          <a:p>
            <a:pPr marL="0" indent="0">
              <a:buNone/>
            </a:pPr>
            <a:endParaRPr lang="hr-HR" sz="2000" dirty="0"/>
          </a:p>
        </p:txBody>
      </p:sp>
      <p:sp>
        <p:nvSpPr>
          <p:cNvPr id="4" name="Content Placeholder 3"/>
          <p:cNvSpPr>
            <a:spLocks noGrp="1"/>
          </p:cNvSpPr>
          <p:nvPr>
            <p:ph sz="half" idx="2"/>
          </p:nvPr>
        </p:nvSpPr>
        <p:spPr>
          <a:xfrm>
            <a:off x="4648200" y="1066800"/>
            <a:ext cx="4038600" cy="5715000"/>
          </a:xfrm>
        </p:spPr>
        <p:txBody>
          <a:bodyPr>
            <a:noAutofit/>
          </a:bodyPr>
          <a:lstStyle/>
          <a:p>
            <a:pPr marL="0" indent="0">
              <a:buNone/>
            </a:pPr>
            <a:r>
              <a:rPr lang="hr-HR" sz="1800" b="1" u="sng" dirty="0" smtClean="0">
                <a:solidFill>
                  <a:schemeClr val="tx2"/>
                </a:solidFill>
              </a:rPr>
              <a:t>ZJN 2016, čl. 310.</a:t>
            </a:r>
            <a:r>
              <a:rPr lang="hr-HR" sz="1800" dirty="0" smtClean="0">
                <a:solidFill>
                  <a:schemeClr val="tx2"/>
                </a:solidFill>
              </a:rPr>
              <a:t>:</a:t>
            </a:r>
          </a:p>
          <a:p>
            <a:pPr marL="0" indent="0">
              <a:buNone/>
            </a:pPr>
            <a:r>
              <a:rPr lang="hr-HR" sz="1800" dirty="0" smtClean="0">
                <a:solidFill>
                  <a:schemeClr val="tx2"/>
                </a:solidFill>
              </a:rPr>
              <a:t>Naručitelj je obvezan nakon </a:t>
            </a:r>
            <a:r>
              <a:rPr lang="hr-HR" sz="1800" dirty="0">
                <a:solidFill>
                  <a:schemeClr val="tx2"/>
                </a:solidFill>
              </a:rPr>
              <a:t>dostave odluke o odabiru ili poništenju do isteka roka za žalbu, </a:t>
            </a:r>
            <a:endParaRPr lang="hr-HR" sz="1800" dirty="0" smtClean="0">
              <a:solidFill>
                <a:schemeClr val="tx2"/>
              </a:solidFill>
            </a:endParaRPr>
          </a:p>
          <a:p>
            <a:pPr marL="0" indent="0">
              <a:buNone/>
            </a:pPr>
            <a:r>
              <a:rPr lang="hr-HR" sz="1800" dirty="0" smtClean="0">
                <a:solidFill>
                  <a:schemeClr val="tx2"/>
                </a:solidFill>
              </a:rPr>
              <a:t>na </a:t>
            </a:r>
            <a:r>
              <a:rPr lang="hr-HR" sz="1800" dirty="0">
                <a:solidFill>
                  <a:schemeClr val="tx2"/>
                </a:solidFill>
              </a:rPr>
              <a:t>zahtjev natjecatelja ili ponuditelja, omogućiti uvid u cjelokupnu dokumentaciju dotičnog postupka, uključujući zapisnike, </a:t>
            </a:r>
            <a:endParaRPr lang="hr-HR" sz="1800" dirty="0" smtClean="0">
              <a:solidFill>
                <a:schemeClr val="tx2"/>
              </a:solidFill>
            </a:endParaRPr>
          </a:p>
          <a:p>
            <a:pPr marL="0" indent="0">
              <a:buNone/>
            </a:pPr>
            <a:r>
              <a:rPr lang="hr-HR" sz="1800" dirty="0" smtClean="0">
                <a:solidFill>
                  <a:schemeClr val="tx2"/>
                </a:solidFill>
              </a:rPr>
              <a:t>dostavljene </a:t>
            </a:r>
            <a:r>
              <a:rPr lang="hr-HR" sz="1800" dirty="0">
                <a:solidFill>
                  <a:schemeClr val="tx2"/>
                </a:solidFill>
              </a:rPr>
              <a:t>ponude ili zahtjeve za sudjelovanje, </a:t>
            </a:r>
            <a:endParaRPr lang="hr-HR" sz="1800" dirty="0" smtClean="0">
              <a:solidFill>
                <a:schemeClr val="tx2"/>
              </a:solidFill>
            </a:endParaRPr>
          </a:p>
          <a:p>
            <a:pPr marL="0" indent="0">
              <a:buNone/>
            </a:pPr>
            <a:r>
              <a:rPr lang="hr-HR" sz="1800" dirty="0" smtClean="0">
                <a:solidFill>
                  <a:schemeClr val="tx2"/>
                </a:solidFill>
              </a:rPr>
              <a:t>osim </a:t>
            </a:r>
            <a:r>
              <a:rPr lang="hr-HR" sz="1800" dirty="0">
                <a:solidFill>
                  <a:schemeClr val="tx2"/>
                </a:solidFill>
              </a:rPr>
              <a:t>u one dokumente koji su označeni tajnim</a:t>
            </a:r>
            <a:r>
              <a:rPr lang="hr-HR" sz="1800" dirty="0" smtClean="0">
                <a:solidFill>
                  <a:schemeClr val="tx2"/>
                </a:solidFill>
              </a:rPr>
              <a:t>.</a:t>
            </a:r>
          </a:p>
          <a:p>
            <a:pPr marL="0" indent="0">
              <a:buNone/>
            </a:pPr>
            <a:r>
              <a:rPr lang="hr-HR" sz="1600" b="1" i="1" dirty="0" smtClean="0">
                <a:solidFill>
                  <a:srgbClr val="FF0000"/>
                </a:solidFill>
              </a:rPr>
              <a:t>(GS </a:t>
            </a:r>
            <a:r>
              <a:rPr lang="hr-HR" sz="1600" b="1" i="1" dirty="0">
                <a:solidFill>
                  <a:srgbClr val="FF0000"/>
                </a:solidFill>
              </a:rPr>
              <a:t>ne smije označiti tajnom: </a:t>
            </a:r>
            <a:endParaRPr lang="hr-HR" sz="1600" b="1" i="1" dirty="0" smtClean="0">
              <a:solidFill>
                <a:srgbClr val="FF0000"/>
              </a:solidFill>
            </a:endParaRPr>
          </a:p>
          <a:p>
            <a:pPr marL="0" indent="0">
              <a:buNone/>
            </a:pPr>
            <a:r>
              <a:rPr lang="hr-HR" sz="1600" b="1" i="1" dirty="0" smtClean="0">
                <a:solidFill>
                  <a:srgbClr val="FF0000"/>
                </a:solidFill>
              </a:rPr>
              <a:t>cijenu </a:t>
            </a:r>
            <a:r>
              <a:rPr lang="hr-HR" sz="1600" b="1" i="1" dirty="0">
                <a:solidFill>
                  <a:srgbClr val="FF0000"/>
                </a:solidFill>
              </a:rPr>
              <a:t>ponude, </a:t>
            </a:r>
            <a:r>
              <a:rPr lang="hr-HR" sz="1600" b="1" i="1" dirty="0" smtClean="0">
                <a:solidFill>
                  <a:srgbClr val="FF0000"/>
                </a:solidFill>
              </a:rPr>
              <a:t>troškovnik</a:t>
            </a:r>
            <a:r>
              <a:rPr lang="hr-HR" sz="1600" b="1" i="1" dirty="0">
                <a:solidFill>
                  <a:srgbClr val="FF0000"/>
                </a:solidFill>
              </a:rPr>
              <a:t>, </a:t>
            </a:r>
            <a:r>
              <a:rPr lang="hr-HR" sz="1600" b="1" i="1" dirty="0" smtClean="0">
                <a:solidFill>
                  <a:srgbClr val="FF0000"/>
                </a:solidFill>
              </a:rPr>
              <a:t>katalog</a:t>
            </a:r>
            <a:r>
              <a:rPr lang="hr-HR" sz="1600" b="1" i="1" dirty="0">
                <a:solidFill>
                  <a:srgbClr val="FF0000"/>
                </a:solidFill>
              </a:rPr>
              <a:t>, </a:t>
            </a:r>
            <a:endParaRPr lang="hr-HR" sz="1600" b="1" i="1" dirty="0" smtClean="0">
              <a:solidFill>
                <a:srgbClr val="FF0000"/>
              </a:solidFill>
            </a:endParaRPr>
          </a:p>
          <a:p>
            <a:pPr marL="0" indent="0">
              <a:buNone/>
            </a:pPr>
            <a:r>
              <a:rPr lang="hr-HR" sz="1600" b="1" i="1" dirty="0" smtClean="0">
                <a:solidFill>
                  <a:srgbClr val="FF0000"/>
                </a:solidFill>
              </a:rPr>
              <a:t>podatke </a:t>
            </a:r>
            <a:r>
              <a:rPr lang="hr-HR" sz="1600" b="1" i="1" dirty="0">
                <a:solidFill>
                  <a:srgbClr val="FF0000"/>
                </a:solidFill>
              </a:rPr>
              <a:t>u vezi s kriterijima za odabir ponude, </a:t>
            </a:r>
            <a:r>
              <a:rPr lang="hr-HR" sz="1600" b="1" i="1" dirty="0" smtClean="0">
                <a:solidFill>
                  <a:srgbClr val="FF0000"/>
                </a:solidFill>
              </a:rPr>
              <a:t>javne isprave, izvatke </a:t>
            </a:r>
            <a:r>
              <a:rPr lang="hr-HR" sz="1600" b="1" i="1" dirty="0">
                <a:solidFill>
                  <a:srgbClr val="FF0000"/>
                </a:solidFill>
              </a:rPr>
              <a:t>iz javnih </a:t>
            </a:r>
            <a:r>
              <a:rPr lang="hr-HR" sz="1600" b="1" i="1" dirty="0" smtClean="0">
                <a:solidFill>
                  <a:srgbClr val="FF0000"/>
                </a:solidFill>
              </a:rPr>
              <a:t>registara,  </a:t>
            </a:r>
            <a:r>
              <a:rPr lang="hr-HR" sz="1600" b="1" i="1" dirty="0">
                <a:solidFill>
                  <a:srgbClr val="FF0000"/>
                </a:solidFill>
              </a:rPr>
              <a:t>te </a:t>
            </a:r>
            <a:r>
              <a:rPr lang="hr-HR" sz="1600" b="1" i="1" dirty="0" smtClean="0">
                <a:solidFill>
                  <a:srgbClr val="FF0000"/>
                </a:solidFill>
              </a:rPr>
              <a:t>dr. </a:t>
            </a:r>
            <a:r>
              <a:rPr lang="hr-HR" sz="1600" b="1" i="1" dirty="0">
                <a:solidFill>
                  <a:srgbClr val="FF0000"/>
                </a:solidFill>
              </a:rPr>
              <a:t>podatke koje se prema </a:t>
            </a:r>
            <a:r>
              <a:rPr lang="hr-HR" sz="1600" b="1" i="1" dirty="0" err="1" smtClean="0">
                <a:solidFill>
                  <a:srgbClr val="FF0000"/>
                </a:solidFill>
              </a:rPr>
              <a:t>pos</a:t>
            </a:r>
            <a:r>
              <a:rPr lang="hr-HR" sz="1600" b="1" i="1" dirty="0" smtClean="0">
                <a:solidFill>
                  <a:srgbClr val="FF0000"/>
                </a:solidFill>
              </a:rPr>
              <a:t>. propisu </a:t>
            </a:r>
            <a:r>
              <a:rPr lang="hr-HR" sz="1600" b="1" i="1" dirty="0">
                <a:solidFill>
                  <a:srgbClr val="FF0000"/>
                </a:solidFill>
              </a:rPr>
              <a:t>moraju javno objaviti ili ne smiju označiti </a:t>
            </a:r>
            <a:r>
              <a:rPr lang="hr-HR" sz="1600" b="1" i="1" dirty="0" smtClean="0">
                <a:solidFill>
                  <a:srgbClr val="FF0000"/>
                </a:solidFill>
              </a:rPr>
              <a:t>tajnom…</a:t>
            </a:r>
            <a:r>
              <a:rPr lang="hr-HR" sz="1600" i="1" dirty="0" smtClean="0"/>
              <a:t>).</a:t>
            </a:r>
            <a:endParaRPr lang="hr-HR" sz="1600" i="1" dirty="0">
              <a:solidFill>
                <a:schemeClr val="tx2"/>
              </a:solidFill>
            </a:endParaRPr>
          </a:p>
          <a:p>
            <a:endParaRPr lang="hr-HR" sz="1800" dirty="0"/>
          </a:p>
        </p:txBody>
      </p:sp>
    </p:spTree>
    <p:extLst>
      <p:ext uri="{BB962C8B-B14F-4D97-AF65-F5344CB8AC3E}">
        <p14:creationId xmlns:p14="http://schemas.microsoft.com/office/powerpoint/2010/main" xmlns="" val="1277572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hr-HR" dirty="0" smtClean="0">
                <a:solidFill>
                  <a:schemeClr val="tx2"/>
                </a:solidFill>
              </a:rPr>
              <a:t>Društvene i druge posebne usluge</a:t>
            </a:r>
            <a:endParaRPr lang="hr-HR" dirty="0">
              <a:solidFill>
                <a:schemeClr val="tx2"/>
              </a:solidFill>
            </a:endParaRPr>
          </a:p>
        </p:txBody>
      </p:sp>
      <p:sp>
        <p:nvSpPr>
          <p:cNvPr id="3" name="Content Placeholder 2"/>
          <p:cNvSpPr>
            <a:spLocks noGrp="1"/>
          </p:cNvSpPr>
          <p:nvPr>
            <p:ph idx="1"/>
          </p:nvPr>
        </p:nvSpPr>
        <p:spPr>
          <a:xfrm>
            <a:off x="381000" y="990600"/>
            <a:ext cx="8305800" cy="5638800"/>
          </a:xfrm>
        </p:spPr>
        <p:txBody>
          <a:bodyPr>
            <a:normAutofit fontScale="62500" lnSpcReduction="20000"/>
          </a:bodyPr>
          <a:lstStyle/>
          <a:p>
            <a:r>
              <a:rPr lang="hr-HR" b="1" dirty="0" smtClean="0">
                <a:solidFill>
                  <a:schemeClr val="tx2"/>
                </a:solidFill>
              </a:rPr>
              <a:t>Ograničen prekogranični interes, </a:t>
            </a:r>
          </a:p>
          <a:p>
            <a:r>
              <a:rPr lang="hr-HR" b="1" dirty="0" smtClean="0">
                <a:solidFill>
                  <a:schemeClr val="tx2"/>
                </a:solidFill>
              </a:rPr>
              <a:t>blaži režim,</a:t>
            </a:r>
          </a:p>
          <a:p>
            <a:r>
              <a:rPr lang="hr-HR" b="1" dirty="0">
                <a:solidFill>
                  <a:schemeClr val="tx2"/>
                </a:solidFill>
              </a:rPr>
              <a:t>veći pragovi </a:t>
            </a:r>
            <a:r>
              <a:rPr lang="hr-HR" b="1" dirty="0" smtClean="0">
                <a:solidFill>
                  <a:schemeClr val="tx2"/>
                </a:solidFill>
              </a:rPr>
              <a:t>(750.000 </a:t>
            </a:r>
            <a:r>
              <a:rPr lang="hr-HR" b="1" dirty="0">
                <a:solidFill>
                  <a:schemeClr val="tx2"/>
                </a:solidFill>
              </a:rPr>
              <a:t>EUR/1,0 </a:t>
            </a:r>
            <a:r>
              <a:rPr lang="hr-HR" b="1" dirty="0" err="1">
                <a:solidFill>
                  <a:schemeClr val="tx2"/>
                </a:solidFill>
              </a:rPr>
              <a:t>mln</a:t>
            </a:r>
            <a:r>
              <a:rPr lang="hr-HR" b="1" dirty="0">
                <a:solidFill>
                  <a:schemeClr val="tx2"/>
                </a:solidFill>
              </a:rPr>
              <a:t> EUR),</a:t>
            </a:r>
            <a:endParaRPr lang="hr-HR" b="1" dirty="0" smtClean="0">
              <a:solidFill>
                <a:schemeClr val="tx2"/>
              </a:solidFill>
            </a:endParaRPr>
          </a:p>
          <a:p>
            <a:r>
              <a:rPr lang="hr-HR" b="1" dirty="0" smtClean="0">
                <a:solidFill>
                  <a:schemeClr val="tx2"/>
                </a:solidFill>
              </a:rPr>
              <a:t>Obveze poštivanja osnovnih načela transparentnosti i jednakog tretmana; </a:t>
            </a:r>
          </a:p>
          <a:p>
            <a:r>
              <a:rPr lang="hr-HR" b="1" dirty="0" smtClean="0">
                <a:solidFill>
                  <a:schemeClr val="tx2"/>
                </a:solidFill>
              </a:rPr>
              <a:t>Usluge osobama: društvene; zdravstvene; obrazovne; kulturne; hotelske, ugostiteljske, </a:t>
            </a:r>
          </a:p>
          <a:p>
            <a:r>
              <a:rPr lang="hr-HR" b="1" dirty="0" smtClean="0">
                <a:solidFill>
                  <a:schemeClr val="tx2"/>
                </a:solidFill>
              </a:rPr>
              <a:t>Pružaju se u određenom kontekstu, koji se razlikuje među pojedinim DČ, zbog različitih kulturnih tradicija;</a:t>
            </a:r>
          </a:p>
          <a:p>
            <a:endParaRPr lang="hr-HR" b="1" dirty="0" smtClean="0">
              <a:solidFill>
                <a:schemeClr val="tx2"/>
              </a:solidFill>
            </a:endParaRPr>
          </a:p>
          <a:p>
            <a:r>
              <a:rPr lang="hr-HR" b="1" dirty="0" smtClean="0">
                <a:solidFill>
                  <a:schemeClr val="tx2"/>
                </a:solidFill>
              </a:rPr>
              <a:t>Obavijest </a:t>
            </a:r>
            <a:r>
              <a:rPr lang="hr-HR" b="1" dirty="0">
                <a:solidFill>
                  <a:schemeClr val="tx2"/>
                </a:solidFill>
              </a:rPr>
              <a:t>o </a:t>
            </a:r>
            <a:r>
              <a:rPr lang="hr-HR" b="1" dirty="0" smtClean="0">
                <a:solidFill>
                  <a:schemeClr val="tx2"/>
                </a:solidFill>
              </a:rPr>
              <a:t>nadmetanju</a:t>
            </a:r>
            <a:r>
              <a:rPr lang="hr-HR" dirty="0" smtClean="0">
                <a:solidFill>
                  <a:schemeClr val="tx2"/>
                </a:solidFill>
              </a:rPr>
              <a:t>,</a:t>
            </a:r>
          </a:p>
          <a:p>
            <a:r>
              <a:rPr lang="hr-HR" b="1" dirty="0" smtClean="0">
                <a:solidFill>
                  <a:schemeClr val="tx2"/>
                </a:solidFill>
              </a:rPr>
              <a:t>Iznimno, </a:t>
            </a:r>
            <a:r>
              <a:rPr lang="hr-HR" dirty="0" smtClean="0">
                <a:solidFill>
                  <a:schemeClr val="tx2"/>
                </a:solidFill>
              </a:rPr>
              <a:t>…… </a:t>
            </a:r>
            <a:r>
              <a:rPr lang="hr-HR" b="1" dirty="0" err="1" smtClean="0">
                <a:solidFill>
                  <a:schemeClr val="tx2"/>
                </a:solidFill>
              </a:rPr>
              <a:t>preg</a:t>
            </a:r>
            <a:r>
              <a:rPr lang="hr-HR" b="1" dirty="0" smtClean="0">
                <a:solidFill>
                  <a:schemeClr val="tx2"/>
                </a:solidFill>
              </a:rPr>
              <a:t>. postupak nabave </a:t>
            </a:r>
            <a:r>
              <a:rPr lang="hr-HR" b="1" dirty="0">
                <a:solidFill>
                  <a:schemeClr val="tx2"/>
                </a:solidFill>
              </a:rPr>
              <a:t>bez </a:t>
            </a:r>
            <a:r>
              <a:rPr lang="hr-HR" b="1" dirty="0" err="1" smtClean="0">
                <a:solidFill>
                  <a:schemeClr val="tx2"/>
                </a:solidFill>
              </a:rPr>
              <a:t>preth.objave</a:t>
            </a:r>
            <a:r>
              <a:rPr lang="hr-HR" b="1" dirty="0" smtClean="0">
                <a:solidFill>
                  <a:schemeClr val="tx2"/>
                </a:solidFill>
              </a:rPr>
              <a:t>,</a:t>
            </a:r>
          </a:p>
          <a:p>
            <a:r>
              <a:rPr lang="hr-HR" b="1" dirty="0" smtClean="0">
                <a:solidFill>
                  <a:schemeClr val="tx2"/>
                </a:solidFill>
              </a:rPr>
              <a:t>Obavijest </a:t>
            </a:r>
            <a:r>
              <a:rPr lang="hr-HR" b="1" dirty="0">
                <a:solidFill>
                  <a:schemeClr val="tx2"/>
                </a:solidFill>
              </a:rPr>
              <a:t>o dodjeli </a:t>
            </a:r>
            <a:r>
              <a:rPr lang="hr-HR" b="1" dirty="0" smtClean="0">
                <a:solidFill>
                  <a:schemeClr val="tx2"/>
                </a:solidFill>
              </a:rPr>
              <a:t>ugovora</a:t>
            </a:r>
            <a:r>
              <a:rPr lang="hr-HR" dirty="0" smtClean="0">
                <a:solidFill>
                  <a:schemeClr val="tx2"/>
                </a:solidFill>
              </a:rPr>
              <a:t>,</a:t>
            </a:r>
          </a:p>
          <a:p>
            <a:r>
              <a:rPr lang="hr-HR" b="1" dirty="0" smtClean="0">
                <a:solidFill>
                  <a:schemeClr val="tx2"/>
                </a:solidFill>
              </a:rPr>
              <a:t>Naručitelj </a:t>
            </a:r>
            <a:r>
              <a:rPr lang="hr-HR" b="1" u="sng" dirty="0" smtClean="0">
                <a:solidFill>
                  <a:schemeClr val="tx2"/>
                </a:solidFill>
              </a:rPr>
              <a:t>može</a:t>
            </a:r>
            <a:r>
              <a:rPr lang="hr-HR" b="1" dirty="0" smtClean="0">
                <a:solidFill>
                  <a:schemeClr val="tx2"/>
                </a:solidFill>
              </a:rPr>
              <a:t> </a:t>
            </a:r>
            <a:r>
              <a:rPr lang="hr-HR" b="1" dirty="0">
                <a:solidFill>
                  <a:schemeClr val="tx2"/>
                </a:solidFill>
              </a:rPr>
              <a:t>odrediti da se pružatelj usluga bira na temelju ponude koja predstavlja </a:t>
            </a:r>
            <a:r>
              <a:rPr lang="hr-HR" b="1" u="sng" dirty="0">
                <a:solidFill>
                  <a:schemeClr val="tx2"/>
                </a:solidFill>
              </a:rPr>
              <a:t>najbolji omjer između cijene i </a:t>
            </a:r>
            <a:r>
              <a:rPr lang="hr-HR" b="1" u="sng" dirty="0" smtClean="0">
                <a:solidFill>
                  <a:schemeClr val="tx2"/>
                </a:solidFill>
              </a:rPr>
              <a:t>kvalitete</a:t>
            </a:r>
            <a:r>
              <a:rPr lang="hr-HR" dirty="0" smtClean="0">
                <a:solidFill>
                  <a:schemeClr val="tx2"/>
                </a:solidFill>
              </a:rPr>
              <a:t>,</a:t>
            </a:r>
          </a:p>
          <a:p>
            <a:r>
              <a:rPr lang="hr-HR" b="1" dirty="0" smtClean="0">
                <a:solidFill>
                  <a:schemeClr val="tx2"/>
                </a:solidFill>
              </a:rPr>
              <a:t>Min. </a:t>
            </a:r>
            <a:r>
              <a:rPr lang="hr-HR" b="1" dirty="0">
                <a:solidFill>
                  <a:schemeClr val="tx2"/>
                </a:solidFill>
              </a:rPr>
              <a:t>rok za dostavu </a:t>
            </a:r>
            <a:r>
              <a:rPr lang="hr-HR" b="1" dirty="0" smtClean="0">
                <a:solidFill>
                  <a:schemeClr val="tx2"/>
                </a:solidFill>
              </a:rPr>
              <a:t>ZS </a:t>
            </a:r>
            <a:r>
              <a:rPr lang="hr-HR" b="1" dirty="0">
                <a:solidFill>
                  <a:schemeClr val="tx2"/>
                </a:solidFill>
              </a:rPr>
              <a:t>i ponuda je 15 </a:t>
            </a:r>
            <a:r>
              <a:rPr lang="hr-HR" b="1" dirty="0" smtClean="0">
                <a:solidFill>
                  <a:schemeClr val="tx2"/>
                </a:solidFill>
              </a:rPr>
              <a:t>dana</a:t>
            </a:r>
            <a:r>
              <a:rPr lang="hr-HR" dirty="0" smtClean="0">
                <a:solidFill>
                  <a:schemeClr val="tx2"/>
                </a:solidFill>
              </a:rPr>
              <a:t>,</a:t>
            </a:r>
          </a:p>
          <a:p>
            <a:r>
              <a:rPr lang="hr-HR" b="1" dirty="0" smtClean="0">
                <a:solidFill>
                  <a:schemeClr val="tx2"/>
                </a:solidFill>
              </a:rPr>
              <a:t>Korištenje osnova </a:t>
            </a:r>
            <a:r>
              <a:rPr lang="hr-HR" b="1" dirty="0">
                <a:solidFill>
                  <a:schemeClr val="tx2"/>
                </a:solidFill>
              </a:rPr>
              <a:t>za </a:t>
            </a:r>
            <a:r>
              <a:rPr lang="hr-HR" b="1" dirty="0" smtClean="0">
                <a:solidFill>
                  <a:schemeClr val="tx2"/>
                </a:solidFill>
              </a:rPr>
              <a:t>isključenje – nije obvezno,</a:t>
            </a:r>
          </a:p>
          <a:p>
            <a:r>
              <a:rPr lang="hr-HR" dirty="0">
                <a:solidFill>
                  <a:schemeClr val="tx2"/>
                </a:solidFill>
              </a:rPr>
              <a:t>Sadržaj, način izrade, dostavu, </a:t>
            </a:r>
            <a:r>
              <a:rPr lang="hr-HR" dirty="0" smtClean="0">
                <a:solidFill>
                  <a:schemeClr val="tx2"/>
                </a:solidFill>
              </a:rPr>
              <a:t>…. - </a:t>
            </a:r>
            <a:r>
              <a:rPr lang="hr-HR" b="1" dirty="0" smtClean="0">
                <a:solidFill>
                  <a:schemeClr val="tx2"/>
                </a:solidFill>
              </a:rPr>
              <a:t>pravilnik.</a:t>
            </a:r>
            <a:endParaRPr lang="hr-HR" b="1" dirty="0">
              <a:solidFill>
                <a:schemeClr val="tx2"/>
              </a:solidFill>
            </a:endParaRPr>
          </a:p>
          <a:p>
            <a:endParaRPr lang="hr-HR" dirty="0"/>
          </a:p>
          <a:p>
            <a:endParaRPr lang="hr-HR" dirty="0" smtClean="0"/>
          </a:p>
          <a:p>
            <a:endParaRPr lang="hr-HR" dirty="0"/>
          </a:p>
          <a:p>
            <a:endParaRPr lang="hr-HR" dirty="0" smtClean="0"/>
          </a:p>
          <a:p>
            <a:endParaRPr lang="hr-HR" dirty="0" smtClean="0"/>
          </a:p>
          <a:p>
            <a:endParaRPr lang="hr-HR" dirty="0"/>
          </a:p>
          <a:p>
            <a:endParaRPr lang="hr-HR" dirty="0"/>
          </a:p>
        </p:txBody>
      </p:sp>
    </p:spTree>
    <p:extLst>
      <p:ext uri="{BB962C8B-B14F-4D97-AF65-F5344CB8AC3E}">
        <p14:creationId xmlns:p14="http://schemas.microsoft.com/office/powerpoint/2010/main" xmlns="" val="2133135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hr-HR" b="1" dirty="0" smtClean="0">
              <a:solidFill>
                <a:schemeClr val="tx2">
                  <a:lumMod val="75000"/>
                </a:schemeClr>
              </a:solidFill>
            </a:endParaRPr>
          </a:p>
          <a:p>
            <a:pPr algn="ctr">
              <a:buNone/>
            </a:pPr>
            <a:endParaRPr lang="hr-HR" b="1" dirty="0" smtClean="0">
              <a:solidFill>
                <a:schemeClr val="tx2">
                  <a:lumMod val="75000"/>
                </a:schemeClr>
              </a:solidFill>
            </a:endParaRPr>
          </a:p>
          <a:p>
            <a:pPr algn="ctr">
              <a:buNone/>
            </a:pPr>
            <a:r>
              <a:rPr lang="hr-HR" b="1" dirty="0" smtClean="0">
                <a:solidFill>
                  <a:schemeClr val="tx2">
                    <a:lumMod val="75000"/>
                  </a:schemeClr>
                </a:solidFill>
              </a:rPr>
              <a:t>HVALA  NA  POZORNOSTI!</a:t>
            </a:r>
            <a:endParaRPr lang="hr-HR"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1"/>
            <a:ext cx="8083550" cy="1143000"/>
          </a:xfrm>
        </p:spPr>
        <p:txBody>
          <a:bodyPr/>
          <a:lstStyle/>
          <a:p>
            <a:pPr>
              <a:defRPr/>
            </a:pPr>
            <a:r>
              <a:rPr lang="hr-HR" sz="3600" b="1" dirty="0" smtClean="0">
                <a:solidFill>
                  <a:srgbClr val="00B0F0"/>
                </a:solidFill>
              </a:rPr>
              <a:t>Postupak javne nabave</a:t>
            </a:r>
          </a:p>
        </p:txBody>
      </p:sp>
      <p:graphicFrame>
        <p:nvGraphicFramePr>
          <p:cNvPr id="4" name="Diagram 3"/>
          <p:cNvGraphicFramePr/>
          <p:nvPr>
            <p:extLst>
              <p:ext uri="{D42A27DB-BD31-4B8C-83A1-F6EECF244321}">
                <p14:modId xmlns:p14="http://schemas.microsoft.com/office/powerpoint/2010/main" xmlns="" val="4204054533"/>
              </p:ext>
            </p:extLst>
          </p:nvPr>
        </p:nvGraphicFramePr>
        <p:xfrm>
          <a:off x="0" y="2636912"/>
          <a:ext cx="9144000"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xmlns="" val="2950413924"/>
              </p:ext>
            </p:extLst>
          </p:nvPr>
        </p:nvGraphicFramePr>
        <p:xfrm>
          <a:off x="0" y="4797152"/>
          <a:ext cx="9144000" cy="13681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245" name="Text Box 4"/>
          <p:cNvSpPr txBox="1">
            <a:spLocks noChangeArrowheads="1"/>
          </p:cNvSpPr>
          <p:nvPr/>
        </p:nvSpPr>
        <p:spPr bwMode="auto">
          <a:xfrm>
            <a:off x="179388" y="2420938"/>
            <a:ext cx="8137525" cy="287337"/>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Aft>
                <a:spcPts val="1000"/>
              </a:spcAft>
            </a:pPr>
            <a:r>
              <a:rPr lang="hr-HR" altLang="sr-Latn-RS" sz="2000" b="1" dirty="0">
                <a:solidFill>
                  <a:srgbClr val="FF0000"/>
                </a:solidFill>
                <a:latin typeface="Calibri" pitchFamily="34" charset="0"/>
              </a:rPr>
              <a:t>Dio koji nije / ili je djelomično uređen Zakonom o javnoj nabavi</a:t>
            </a:r>
            <a:endParaRPr lang="sr-Latn-CS" altLang="sr-Latn-RS" sz="2000" dirty="0">
              <a:solidFill>
                <a:srgbClr val="FF0000"/>
              </a:solidFill>
            </a:endParaRPr>
          </a:p>
        </p:txBody>
      </p:sp>
      <p:sp>
        <p:nvSpPr>
          <p:cNvPr id="10246" name="Text Box 4"/>
          <p:cNvSpPr txBox="1">
            <a:spLocks noChangeArrowheads="1"/>
          </p:cNvSpPr>
          <p:nvPr/>
        </p:nvSpPr>
        <p:spPr bwMode="auto">
          <a:xfrm>
            <a:off x="179388" y="4419600"/>
            <a:ext cx="5761037" cy="44926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Aft>
                <a:spcPts val="1000"/>
              </a:spcAft>
            </a:pPr>
            <a:r>
              <a:rPr lang="hr-HR" altLang="sr-Latn-RS" sz="2000" b="1" dirty="0">
                <a:solidFill>
                  <a:srgbClr val="FF0000"/>
                </a:solidFill>
                <a:latin typeface="Calibri" pitchFamily="34" charset="0"/>
              </a:rPr>
              <a:t>Dio koji je </a:t>
            </a:r>
            <a:r>
              <a:rPr lang="hr-HR" altLang="sr-Latn-RS" sz="2000" b="1" dirty="0" smtClean="0">
                <a:solidFill>
                  <a:srgbClr val="FF0000"/>
                </a:solidFill>
                <a:latin typeface="Calibri" pitchFamily="34" charset="0"/>
              </a:rPr>
              <a:t>detaljnije uređen </a:t>
            </a:r>
            <a:r>
              <a:rPr lang="hr-HR" altLang="sr-Latn-RS" sz="2000" b="1" dirty="0">
                <a:solidFill>
                  <a:srgbClr val="FF0000"/>
                </a:solidFill>
                <a:latin typeface="Calibri" pitchFamily="34" charset="0"/>
              </a:rPr>
              <a:t>Zakonom o javnoj nabavi</a:t>
            </a:r>
            <a:endParaRPr lang="sr-Latn-CS" altLang="sr-Latn-RS" sz="2000" dirty="0">
              <a:solidFill>
                <a:srgbClr val="FF0000"/>
              </a:solidFill>
            </a:endParaRPr>
          </a:p>
        </p:txBody>
      </p:sp>
    </p:spTree>
    <p:extLst>
      <p:ext uri="{BB962C8B-B14F-4D97-AF65-F5344CB8AC3E}">
        <p14:creationId xmlns:p14="http://schemas.microsoft.com/office/powerpoint/2010/main" xmlns="" val="348124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hr-HR" sz="3600" dirty="0" smtClean="0">
                <a:solidFill>
                  <a:schemeClr val="tx2"/>
                </a:solidFill>
              </a:rPr>
              <a:t>Stručno povjerenstvo za nabavu</a:t>
            </a:r>
            <a:endParaRPr lang="hr-HR" sz="3600" dirty="0">
              <a:solidFill>
                <a:schemeClr val="tx2"/>
              </a:solidFill>
            </a:endParaRPr>
          </a:p>
        </p:txBody>
      </p:sp>
      <p:sp>
        <p:nvSpPr>
          <p:cNvPr id="3" name="Content Placeholder 2"/>
          <p:cNvSpPr>
            <a:spLocks noGrp="1"/>
          </p:cNvSpPr>
          <p:nvPr>
            <p:ph idx="1"/>
          </p:nvPr>
        </p:nvSpPr>
        <p:spPr>
          <a:xfrm>
            <a:off x="381000" y="1295400"/>
            <a:ext cx="8305800" cy="5257800"/>
          </a:xfrm>
        </p:spPr>
        <p:txBody>
          <a:bodyPr>
            <a:normAutofit/>
          </a:bodyPr>
          <a:lstStyle/>
          <a:p>
            <a:endParaRPr lang="hr-HR" sz="2400" i="1" dirty="0" smtClean="0">
              <a:solidFill>
                <a:schemeClr val="tx2"/>
              </a:solidFill>
            </a:endParaRPr>
          </a:p>
          <a:p>
            <a:r>
              <a:rPr lang="hr-HR" sz="2800" i="1" dirty="0" smtClean="0">
                <a:solidFill>
                  <a:schemeClr val="tx2"/>
                </a:solidFill>
              </a:rPr>
              <a:t>Prije </a:t>
            </a:r>
            <a:r>
              <a:rPr lang="hr-HR" sz="2800" i="1" dirty="0">
                <a:solidFill>
                  <a:schemeClr val="tx2"/>
                </a:solidFill>
              </a:rPr>
              <a:t>početka postupka </a:t>
            </a:r>
            <a:r>
              <a:rPr lang="hr-HR" sz="2800" i="1" dirty="0" err="1" smtClean="0">
                <a:solidFill>
                  <a:schemeClr val="tx2"/>
                </a:solidFill>
              </a:rPr>
              <a:t>j.n</a:t>
            </a:r>
            <a:r>
              <a:rPr lang="hr-HR" sz="2800" i="1" dirty="0" smtClean="0">
                <a:solidFill>
                  <a:schemeClr val="tx2"/>
                </a:solidFill>
              </a:rPr>
              <a:t>. </a:t>
            </a:r>
            <a:r>
              <a:rPr lang="hr-HR" sz="2800" i="1" dirty="0">
                <a:solidFill>
                  <a:schemeClr val="tx2"/>
                </a:solidFill>
              </a:rPr>
              <a:t>javni naručitelj obvezan je </a:t>
            </a:r>
            <a:r>
              <a:rPr lang="hr-HR" sz="2800" b="1" i="1" u="sng" dirty="0">
                <a:solidFill>
                  <a:schemeClr val="tx2"/>
                </a:solidFill>
              </a:rPr>
              <a:t>internom od</a:t>
            </a:r>
            <a:r>
              <a:rPr lang="hr-HR" sz="2800" b="1" i="1" dirty="0">
                <a:solidFill>
                  <a:schemeClr val="tx2"/>
                </a:solidFill>
              </a:rPr>
              <a:t>lukom </a:t>
            </a:r>
            <a:r>
              <a:rPr lang="hr-HR" sz="2800" i="1" dirty="0">
                <a:solidFill>
                  <a:schemeClr val="tx2"/>
                </a:solidFill>
              </a:rPr>
              <a:t>imenovati </a:t>
            </a:r>
            <a:r>
              <a:rPr lang="hr-HR" sz="2800" b="1" i="1" dirty="0">
                <a:solidFill>
                  <a:schemeClr val="tx2"/>
                </a:solidFill>
              </a:rPr>
              <a:t>stručno povjerenstvo za javnu nabavu</a:t>
            </a:r>
            <a:r>
              <a:rPr lang="hr-HR" sz="2800" i="1" dirty="0">
                <a:solidFill>
                  <a:schemeClr val="tx2"/>
                </a:solidFill>
              </a:rPr>
              <a:t>.</a:t>
            </a:r>
          </a:p>
          <a:p>
            <a:r>
              <a:rPr lang="hr-HR" sz="2800" i="1" dirty="0" smtClean="0">
                <a:solidFill>
                  <a:schemeClr val="tx2"/>
                </a:solidFill>
              </a:rPr>
              <a:t>Priprema </a:t>
            </a:r>
            <a:r>
              <a:rPr lang="hr-HR" sz="2800" i="1" dirty="0">
                <a:solidFill>
                  <a:schemeClr val="tx2"/>
                </a:solidFill>
              </a:rPr>
              <a:t>i provodi postupak javne nabave.</a:t>
            </a:r>
          </a:p>
          <a:p>
            <a:r>
              <a:rPr lang="hr-HR" sz="2800" i="1" dirty="0" smtClean="0">
                <a:solidFill>
                  <a:schemeClr val="tx2"/>
                </a:solidFill>
              </a:rPr>
              <a:t>Članovi </a:t>
            </a:r>
            <a:r>
              <a:rPr lang="hr-HR" sz="2800" i="1" dirty="0">
                <a:solidFill>
                  <a:schemeClr val="tx2"/>
                </a:solidFill>
              </a:rPr>
              <a:t>stručnog povjerenstva </a:t>
            </a:r>
            <a:r>
              <a:rPr lang="hr-HR" sz="2800" i="1" dirty="0" smtClean="0">
                <a:solidFill>
                  <a:schemeClr val="tx2"/>
                </a:solidFill>
              </a:rPr>
              <a:t>ne </a:t>
            </a:r>
            <a:r>
              <a:rPr lang="hr-HR" sz="2800" i="1" dirty="0">
                <a:solidFill>
                  <a:schemeClr val="tx2"/>
                </a:solidFill>
              </a:rPr>
              <a:t>moraju biti zaposlenici </a:t>
            </a:r>
            <a:r>
              <a:rPr lang="hr-HR" sz="2800" i="1" dirty="0" smtClean="0">
                <a:solidFill>
                  <a:schemeClr val="tx2"/>
                </a:solidFill>
              </a:rPr>
              <a:t>naručitelja</a:t>
            </a:r>
            <a:r>
              <a:rPr lang="hr-HR" sz="2800" i="1" dirty="0">
                <a:solidFill>
                  <a:schemeClr val="tx2"/>
                </a:solidFill>
              </a:rPr>
              <a:t>.</a:t>
            </a:r>
          </a:p>
          <a:p>
            <a:r>
              <a:rPr lang="hr-HR" sz="2800" i="1" dirty="0" smtClean="0">
                <a:solidFill>
                  <a:schemeClr val="tx2"/>
                </a:solidFill>
              </a:rPr>
              <a:t>Najmanje </a:t>
            </a:r>
            <a:r>
              <a:rPr lang="hr-HR" sz="2800" i="1" dirty="0">
                <a:solidFill>
                  <a:schemeClr val="tx2"/>
                </a:solidFill>
              </a:rPr>
              <a:t>jedan član stručnog povjerenstva </a:t>
            </a:r>
            <a:r>
              <a:rPr lang="hr-HR" sz="2800" i="1" dirty="0" smtClean="0">
                <a:solidFill>
                  <a:schemeClr val="tx2"/>
                </a:solidFill>
              </a:rPr>
              <a:t>mora </a:t>
            </a:r>
            <a:r>
              <a:rPr lang="hr-HR" sz="2800" i="1" dirty="0">
                <a:solidFill>
                  <a:schemeClr val="tx2"/>
                </a:solidFill>
              </a:rPr>
              <a:t>posjedovati važeći </a:t>
            </a:r>
            <a:r>
              <a:rPr lang="hr-HR" sz="2800" b="1" i="1" u="sng" dirty="0">
                <a:solidFill>
                  <a:schemeClr val="tx2"/>
                </a:solidFill>
              </a:rPr>
              <a:t>certifikat u području javne nabave</a:t>
            </a:r>
            <a:r>
              <a:rPr lang="hr-HR" sz="2800" i="1" u="sng" dirty="0">
                <a:solidFill>
                  <a:schemeClr val="tx2"/>
                </a:solidFill>
              </a:rPr>
              <a:t>.</a:t>
            </a:r>
          </a:p>
          <a:p>
            <a:endParaRPr lang="hr-HR" dirty="0"/>
          </a:p>
        </p:txBody>
      </p:sp>
    </p:spTree>
    <p:extLst>
      <p:ext uri="{BB962C8B-B14F-4D97-AF65-F5344CB8AC3E}">
        <p14:creationId xmlns:p14="http://schemas.microsoft.com/office/powerpoint/2010/main" xmlns="" val="221857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hr-HR" sz="2800" b="1" dirty="0" smtClean="0">
                <a:solidFill>
                  <a:schemeClr val="tx2"/>
                </a:solidFill>
              </a:rPr>
              <a:t>Istraživanje tržišta i prethodno savjetovanje sa zainteresiranim GS</a:t>
            </a:r>
            <a:endParaRPr lang="hr-HR" sz="2800" b="1" dirty="0">
              <a:solidFill>
                <a:schemeClr val="tx2"/>
              </a:solidFill>
            </a:endParaRPr>
          </a:p>
        </p:txBody>
      </p:sp>
      <p:sp>
        <p:nvSpPr>
          <p:cNvPr id="3" name="Content Placeholder 2"/>
          <p:cNvSpPr>
            <a:spLocks noGrp="1"/>
          </p:cNvSpPr>
          <p:nvPr>
            <p:ph idx="1"/>
          </p:nvPr>
        </p:nvSpPr>
        <p:spPr>
          <a:xfrm>
            <a:off x="304800" y="990600"/>
            <a:ext cx="8382000" cy="5638800"/>
          </a:xfrm>
        </p:spPr>
        <p:txBody>
          <a:bodyPr>
            <a:noAutofit/>
          </a:bodyPr>
          <a:lstStyle/>
          <a:p>
            <a:r>
              <a:rPr lang="hr-HR" sz="1800" dirty="0">
                <a:solidFill>
                  <a:schemeClr val="tx2"/>
                </a:solidFill>
              </a:rPr>
              <a:t>Prije </a:t>
            </a:r>
            <a:r>
              <a:rPr lang="hr-HR" sz="1800" dirty="0" smtClean="0">
                <a:solidFill>
                  <a:schemeClr val="tx2"/>
                </a:solidFill>
              </a:rPr>
              <a:t>početka postupka </a:t>
            </a:r>
            <a:r>
              <a:rPr lang="hr-HR" sz="1800" dirty="0" err="1" smtClean="0">
                <a:solidFill>
                  <a:schemeClr val="tx2"/>
                </a:solidFill>
              </a:rPr>
              <a:t>j.n</a:t>
            </a:r>
            <a:r>
              <a:rPr lang="hr-HR" sz="1800" dirty="0" smtClean="0">
                <a:solidFill>
                  <a:schemeClr val="tx2"/>
                </a:solidFill>
              </a:rPr>
              <a:t>. naručitelj </a:t>
            </a:r>
            <a:r>
              <a:rPr lang="hr-HR" sz="1800" b="1" u="sng" dirty="0">
                <a:solidFill>
                  <a:schemeClr val="tx2"/>
                </a:solidFill>
              </a:rPr>
              <a:t>u pravilu </a:t>
            </a:r>
            <a:r>
              <a:rPr lang="hr-HR" sz="1800" dirty="0">
                <a:solidFill>
                  <a:schemeClr val="tx2"/>
                </a:solidFill>
              </a:rPr>
              <a:t>provodi </a:t>
            </a:r>
            <a:r>
              <a:rPr lang="hr-HR" sz="1800" b="1" dirty="0">
                <a:solidFill>
                  <a:schemeClr val="tx2"/>
                </a:solidFill>
              </a:rPr>
              <a:t>analizu </a:t>
            </a:r>
            <a:r>
              <a:rPr lang="hr-HR" sz="1800" b="1" dirty="0" smtClean="0">
                <a:solidFill>
                  <a:schemeClr val="tx2"/>
                </a:solidFill>
              </a:rPr>
              <a:t>tržišta</a:t>
            </a:r>
            <a:r>
              <a:rPr lang="hr-HR" sz="1800" dirty="0" smtClean="0">
                <a:solidFill>
                  <a:schemeClr val="tx2"/>
                </a:solidFill>
              </a:rPr>
              <a:t>.</a:t>
            </a:r>
          </a:p>
          <a:p>
            <a:r>
              <a:rPr lang="hr-HR" sz="1800" dirty="0" smtClean="0">
                <a:solidFill>
                  <a:schemeClr val="tx2"/>
                </a:solidFill>
              </a:rPr>
              <a:t>Naručitelj </a:t>
            </a:r>
            <a:r>
              <a:rPr lang="hr-HR" sz="1800" dirty="0">
                <a:solidFill>
                  <a:schemeClr val="tx2"/>
                </a:solidFill>
              </a:rPr>
              <a:t>smije tražiti ili prihvatiti savjet neovisnih stručnjaka, nadležnih tijela ili sudionika na tržištu koji može koristiti u planiranju i provedbi postupka </a:t>
            </a:r>
            <a:r>
              <a:rPr lang="hr-HR" sz="1800" dirty="0" err="1" smtClean="0">
                <a:solidFill>
                  <a:schemeClr val="tx2"/>
                </a:solidFill>
              </a:rPr>
              <a:t>j.n</a:t>
            </a:r>
            <a:r>
              <a:rPr lang="hr-HR" sz="1800" dirty="0" smtClean="0">
                <a:solidFill>
                  <a:schemeClr val="tx2"/>
                </a:solidFill>
              </a:rPr>
              <a:t>. </a:t>
            </a:r>
            <a:r>
              <a:rPr lang="hr-HR" sz="1800" dirty="0">
                <a:solidFill>
                  <a:schemeClr val="tx2"/>
                </a:solidFill>
              </a:rPr>
              <a:t>te izradi </a:t>
            </a:r>
            <a:r>
              <a:rPr lang="hr-HR" sz="1800" dirty="0" smtClean="0">
                <a:solidFill>
                  <a:schemeClr val="tx2"/>
                </a:solidFill>
              </a:rPr>
              <a:t>DoN, ako </a:t>
            </a:r>
            <a:r>
              <a:rPr lang="hr-HR" sz="1800" dirty="0">
                <a:solidFill>
                  <a:schemeClr val="tx2"/>
                </a:solidFill>
              </a:rPr>
              <a:t>takvi savjeti ne dovode do narušavanja tržišnog natjecanja te da ne krše načela zabrane diskriminacije i </a:t>
            </a:r>
            <a:r>
              <a:rPr lang="hr-HR" sz="1800" dirty="0" smtClean="0">
                <a:solidFill>
                  <a:schemeClr val="tx2"/>
                </a:solidFill>
              </a:rPr>
              <a:t>transparentnosti </a:t>
            </a:r>
            <a:r>
              <a:rPr lang="hr-HR" sz="1800" b="1" dirty="0" smtClean="0">
                <a:solidFill>
                  <a:schemeClr val="tx2"/>
                </a:solidFill>
              </a:rPr>
              <a:t>(„tehničke konzultacije”).</a:t>
            </a:r>
            <a:endParaRPr lang="hr-HR" sz="1800" b="1" dirty="0">
              <a:solidFill>
                <a:schemeClr val="tx2"/>
              </a:solidFill>
            </a:endParaRPr>
          </a:p>
          <a:p>
            <a:r>
              <a:rPr lang="hr-HR" sz="1800" dirty="0" smtClean="0">
                <a:solidFill>
                  <a:schemeClr val="tx2"/>
                </a:solidFill>
              </a:rPr>
              <a:t>Prije </a:t>
            </a:r>
            <a:r>
              <a:rPr lang="hr-HR" sz="1800" dirty="0">
                <a:solidFill>
                  <a:schemeClr val="tx2"/>
                </a:solidFill>
              </a:rPr>
              <a:t>pokretanja </a:t>
            </a:r>
            <a:r>
              <a:rPr lang="hr-HR" sz="1800" b="1" dirty="0">
                <a:solidFill>
                  <a:schemeClr val="tx2"/>
                </a:solidFill>
              </a:rPr>
              <a:t>otvorenog</a:t>
            </a:r>
            <a:r>
              <a:rPr lang="hr-HR" sz="1800" dirty="0">
                <a:solidFill>
                  <a:schemeClr val="tx2"/>
                </a:solidFill>
              </a:rPr>
              <a:t> ili </a:t>
            </a:r>
            <a:r>
              <a:rPr lang="hr-HR" sz="1800" b="1" dirty="0">
                <a:solidFill>
                  <a:schemeClr val="tx2"/>
                </a:solidFill>
              </a:rPr>
              <a:t>ograničenog postupka </a:t>
            </a:r>
            <a:r>
              <a:rPr lang="hr-HR" sz="1800" b="1" dirty="0" smtClean="0">
                <a:solidFill>
                  <a:schemeClr val="tx2"/>
                </a:solidFill>
              </a:rPr>
              <a:t>za </a:t>
            </a:r>
            <a:r>
              <a:rPr lang="hr-HR" sz="1800" b="1" dirty="0">
                <a:solidFill>
                  <a:schemeClr val="tx2"/>
                </a:solidFill>
              </a:rPr>
              <a:t>nabavu radova </a:t>
            </a:r>
            <a:r>
              <a:rPr lang="hr-HR" sz="1800" dirty="0">
                <a:solidFill>
                  <a:schemeClr val="tx2"/>
                </a:solidFill>
              </a:rPr>
              <a:t>ili </a:t>
            </a:r>
            <a:r>
              <a:rPr lang="hr-HR" sz="1800" b="1" dirty="0">
                <a:solidFill>
                  <a:schemeClr val="tx2"/>
                </a:solidFill>
              </a:rPr>
              <a:t>postupka javne nabave velike vrijednosti za nabavu robe ili usluga</a:t>
            </a:r>
            <a:r>
              <a:rPr lang="hr-HR" sz="1800" dirty="0">
                <a:solidFill>
                  <a:schemeClr val="tx2"/>
                </a:solidFill>
              </a:rPr>
              <a:t>, </a:t>
            </a:r>
            <a:r>
              <a:rPr lang="hr-HR" sz="1800" dirty="0" smtClean="0">
                <a:solidFill>
                  <a:schemeClr val="tx2"/>
                </a:solidFill>
              </a:rPr>
              <a:t>naručitelj je obvezan: </a:t>
            </a:r>
          </a:p>
          <a:p>
            <a:r>
              <a:rPr lang="hr-HR" sz="1800" b="1" dirty="0" smtClean="0">
                <a:solidFill>
                  <a:schemeClr val="tx2"/>
                </a:solidFill>
              </a:rPr>
              <a:t>- opis </a:t>
            </a:r>
            <a:r>
              <a:rPr lang="hr-HR" sz="1800" b="1" dirty="0">
                <a:solidFill>
                  <a:schemeClr val="tx2"/>
                </a:solidFill>
              </a:rPr>
              <a:t>predmeta nabave, </a:t>
            </a:r>
            <a:endParaRPr lang="hr-HR" sz="1800" b="1" dirty="0" smtClean="0">
              <a:solidFill>
                <a:schemeClr val="tx2"/>
              </a:solidFill>
            </a:endParaRPr>
          </a:p>
          <a:p>
            <a:r>
              <a:rPr lang="hr-HR" sz="1800" b="1" dirty="0" smtClean="0">
                <a:solidFill>
                  <a:schemeClr val="tx2"/>
                </a:solidFill>
              </a:rPr>
              <a:t>- tehničke </a:t>
            </a:r>
            <a:r>
              <a:rPr lang="hr-HR" sz="1800" b="1" dirty="0">
                <a:solidFill>
                  <a:schemeClr val="tx2"/>
                </a:solidFill>
              </a:rPr>
              <a:t>specifikacije, </a:t>
            </a:r>
            <a:endParaRPr lang="hr-HR" sz="1800" b="1" dirty="0" smtClean="0">
              <a:solidFill>
                <a:schemeClr val="tx2"/>
              </a:solidFill>
            </a:endParaRPr>
          </a:p>
          <a:p>
            <a:r>
              <a:rPr lang="hr-HR" sz="1800" b="1" dirty="0" smtClean="0">
                <a:solidFill>
                  <a:schemeClr val="tx2"/>
                </a:solidFill>
              </a:rPr>
              <a:t>- kriterije </a:t>
            </a:r>
            <a:r>
              <a:rPr lang="hr-HR" sz="1800" b="1" dirty="0">
                <a:solidFill>
                  <a:schemeClr val="tx2"/>
                </a:solidFill>
              </a:rPr>
              <a:t>za kvalitativni odabir </a:t>
            </a:r>
            <a:r>
              <a:rPr lang="hr-HR" sz="1800" b="1" dirty="0" smtClean="0">
                <a:solidFill>
                  <a:schemeClr val="tx2"/>
                </a:solidFill>
              </a:rPr>
              <a:t>GS, </a:t>
            </a:r>
          </a:p>
          <a:p>
            <a:r>
              <a:rPr lang="hr-HR" sz="1800" b="1" dirty="0" smtClean="0">
                <a:solidFill>
                  <a:schemeClr val="tx2"/>
                </a:solidFill>
              </a:rPr>
              <a:t>- kriterije </a:t>
            </a:r>
            <a:r>
              <a:rPr lang="hr-HR" sz="1800" b="1" dirty="0">
                <a:solidFill>
                  <a:schemeClr val="tx2"/>
                </a:solidFill>
              </a:rPr>
              <a:t>za odabir ponude i </a:t>
            </a:r>
            <a:endParaRPr lang="hr-HR" sz="1800" b="1" dirty="0" smtClean="0">
              <a:solidFill>
                <a:schemeClr val="tx2"/>
              </a:solidFill>
            </a:endParaRPr>
          </a:p>
          <a:p>
            <a:r>
              <a:rPr lang="hr-HR" sz="1800" b="1" dirty="0" smtClean="0">
                <a:solidFill>
                  <a:schemeClr val="tx2"/>
                </a:solidFill>
              </a:rPr>
              <a:t>- posebne </a:t>
            </a:r>
            <a:r>
              <a:rPr lang="hr-HR" sz="1800" b="1" dirty="0">
                <a:solidFill>
                  <a:schemeClr val="tx2"/>
                </a:solidFill>
              </a:rPr>
              <a:t>uvjete za izvršenje </a:t>
            </a:r>
            <a:r>
              <a:rPr lang="hr-HR" sz="1800" b="1" dirty="0" smtClean="0">
                <a:solidFill>
                  <a:schemeClr val="tx2"/>
                </a:solidFill>
              </a:rPr>
              <a:t>ugovora,</a:t>
            </a:r>
          </a:p>
          <a:p>
            <a:pPr marL="0" indent="0">
              <a:buNone/>
            </a:pPr>
            <a:r>
              <a:rPr lang="hr-HR" sz="1800" dirty="0" smtClean="0">
                <a:solidFill>
                  <a:schemeClr val="tx2"/>
                </a:solidFill>
              </a:rPr>
              <a:t>      </a:t>
            </a:r>
            <a:r>
              <a:rPr lang="hr-HR" sz="1800" dirty="0">
                <a:solidFill>
                  <a:schemeClr val="tx2"/>
                </a:solidFill>
              </a:rPr>
              <a:t>staviti na </a:t>
            </a:r>
            <a:r>
              <a:rPr lang="hr-HR" sz="1800" b="1" dirty="0">
                <a:solidFill>
                  <a:schemeClr val="tx2"/>
                </a:solidFill>
              </a:rPr>
              <a:t>prethodno savjetovanje sa zainteresiranim </a:t>
            </a:r>
            <a:r>
              <a:rPr lang="hr-HR" sz="1800" b="1" dirty="0" smtClean="0">
                <a:solidFill>
                  <a:schemeClr val="tx2"/>
                </a:solidFill>
              </a:rPr>
              <a:t>GS </a:t>
            </a:r>
            <a:r>
              <a:rPr lang="hr-HR" sz="1800" dirty="0">
                <a:solidFill>
                  <a:schemeClr val="tx2"/>
                </a:solidFill>
              </a:rPr>
              <a:t>u </a:t>
            </a:r>
            <a:r>
              <a:rPr lang="hr-HR" sz="1800" dirty="0" smtClean="0">
                <a:solidFill>
                  <a:schemeClr val="tx2"/>
                </a:solidFill>
              </a:rPr>
              <a:t>trajanju  </a:t>
            </a:r>
          </a:p>
          <a:p>
            <a:pPr marL="0" indent="0">
              <a:buNone/>
            </a:pPr>
            <a:r>
              <a:rPr lang="hr-HR" sz="1800" dirty="0">
                <a:solidFill>
                  <a:schemeClr val="tx2"/>
                </a:solidFill>
              </a:rPr>
              <a:t> </a:t>
            </a:r>
            <a:r>
              <a:rPr lang="hr-HR" sz="1800" dirty="0" smtClean="0">
                <a:solidFill>
                  <a:schemeClr val="tx2"/>
                </a:solidFill>
              </a:rPr>
              <a:t>     od </a:t>
            </a:r>
            <a:r>
              <a:rPr lang="hr-HR" sz="1800" dirty="0">
                <a:solidFill>
                  <a:schemeClr val="tx2"/>
                </a:solidFill>
              </a:rPr>
              <a:t>najmanje </a:t>
            </a:r>
            <a:r>
              <a:rPr lang="hr-HR" sz="1800" dirty="0" smtClean="0">
                <a:solidFill>
                  <a:schemeClr val="tx2"/>
                </a:solidFill>
              </a:rPr>
              <a:t>5  dana</a:t>
            </a:r>
            <a:r>
              <a:rPr lang="hr-HR" sz="1800" dirty="0">
                <a:solidFill>
                  <a:schemeClr val="tx2"/>
                </a:solidFill>
              </a:rPr>
              <a:t>.</a:t>
            </a:r>
          </a:p>
          <a:p>
            <a:r>
              <a:rPr lang="hr-HR" sz="1800" dirty="0" smtClean="0">
                <a:solidFill>
                  <a:schemeClr val="tx2"/>
                </a:solidFill>
              </a:rPr>
              <a:t>Nakon </a:t>
            </a:r>
            <a:r>
              <a:rPr lang="hr-HR" sz="1800" dirty="0">
                <a:solidFill>
                  <a:schemeClr val="tx2"/>
                </a:solidFill>
              </a:rPr>
              <a:t>provedenog savjetovanja </a:t>
            </a:r>
            <a:r>
              <a:rPr lang="hr-HR" sz="1800" dirty="0" smtClean="0">
                <a:solidFill>
                  <a:schemeClr val="tx2"/>
                </a:solidFill>
              </a:rPr>
              <a:t>naručitelj je obvezan razmotriti </a:t>
            </a:r>
            <a:r>
              <a:rPr lang="hr-HR" sz="1800" dirty="0">
                <a:solidFill>
                  <a:schemeClr val="tx2"/>
                </a:solidFill>
              </a:rPr>
              <a:t>sve primjedbe i prijedloge zainteresiranih </a:t>
            </a:r>
            <a:r>
              <a:rPr lang="hr-HR" sz="1800" dirty="0" smtClean="0">
                <a:solidFill>
                  <a:schemeClr val="tx2"/>
                </a:solidFill>
              </a:rPr>
              <a:t>GS, </a:t>
            </a:r>
            <a:r>
              <a:rPr lang="hr-HR" sz="1800" dirty="0">
                <a:solidFill>
                  <a:schemeClr val="tx2"/>
                </a:solidFill>
              </a:rPr>
              <a:t>izraditi </a:t>
            </a:r>
            <a:r>
              <a:rPr lang="hr-HR" sz="1800" b="1" dirty="0">
                <a:solidFill>
                  <a:schemeClr val="tx2"/>
                </a:solidFill>
              </a:rPr>
              <a:t>izvješće o prihvaćenim i neprihvaćenim primjedbama i prijedlozima </a:t>
            </a:r>
            <a:r>
              <a:rPr lang="hr-HR" sz="1800" dirty="0">
                <a:solidFill>
                  <a:schemeClr val="tx2"/>
                </a:solidFill>
              </a:rPr>
              <a:t>te ga </a:t>
            </a:r>
            <a:r>
              <a:rPr lang="hr-HR" sz="1800" b="1" dirty="0">
                <a:solidFill>
                  <a:schemeClr val="tx2"/>
                </a:solidFill>
              </a:rPr>
              <a:t>objaviti na internetskim stranicama</a:t>
            </a:r>
            <a:r>
              <a:rPr lang="hr-HR" sz="1800" dirty="0">
                <a:solidFill>
                  <a:schemeClr val="tx2"/>
                </a:solidFill>
              </a:rPr>
              <a:t>.</a:t>
            </a:r>
          </a:p>
          <a:p>
            <a:endParaRPr lang="hr-HR" sz="2000" dirty="0">
              <a:solidFill>
                <a:schemeClr val="tx2"/>
              </a:solidFill>
            </a:endParaRPr>
          </a:p>
        </p:txBody>
      </p:sp>
    </p:spTree>
    <p:extLst>
      <p:ext uri="{BB962C8B-B14F-4D97-AF65-F5344CB8AC3E}">
        <p14:creationId xmlns:p14="http://schemas.microsoft.com/office/powerpoint/2010/main" xmlns="" val="39889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hr-HR" sz="3200" b="1" dirty="0" smtClean="0">
                <a:solidFill>
                  <a:schemeClr val="tx2"/>
                </a:solidFill>
              </a:rPr>
              <a:t>Podjela predmeta nabave na grupe</a:t>
            </a:r>
            <a:endParaRPr lang="hr-HR" sz="3200" b="1" dirty="0">
              <a:solidFill>
                <a:schemeClr val="tx2"/>
              </a:solidFill>
            </a:endParaRPr>
          </a:p>
        </p:txBody>
      </p:sp>
      <p:sp>
        <p:nvSpPr>
          <p:cNvPr id="3" name="Content Placeholder 2"/>
          <p:cNvSpPr>
            <a:spLocks noGrp="1"/>
          </p:cNvSpPr>
          <p:nvPr>
            <p:ph idx="1"/>
          </p:nvPr>
        </p:nvSpPr>
        <p:spPr>
          <a:xfrm>
            <a:off x="304800" y="914400"/>
            <a:ext cx="8382000" cy="5791200"/>
          </a:xfrm>
        </p:spPr>
        <p:txBody>
          <a:bodyPr>
            <a:normAutofit/>
          </a:bodyPr>
          <a:lstStyle/>
          <a:p>
            <a:r>
              <a:rPr lang="hr-HR" sz="1900" dirty="0" smtClean="0">
                <a:solidFill>
                  <a:schemeClr val="tx2"/>
                </a:solidFill>
              </a:rPr>
              <a:t>Naručitelj </a:t>
            </a:r>
            <a:r>
              <a:rPr lang="hr-HR" sz="1900" dirty="0">
                <a:solidFill>
                  <a:schemeClr val="tx2"/>
                </a:solidFill>
              </a:rPr>
              <a:t>može podijeliti predmet nabave na grupe na temelju objektivnih kriterija, </a:t>
            </a:r>
            <a:r>
              <a:rPr lang="hr-HR" sz="1900" dirty="0" smtClean="0">
                <a:solidFill>
                  <a:schemeClr val="tx2"/>
                </a:solidFill>
              </a:rPr>
              <a:t>npr. </a:t>
            </a:r>
            <a:r>
              <a:rPr lang="hr-HR" sz="1900" dirty="0">
                <a:solidFill>
                  <a:schemeClr val="tx2"/>
                </a:solidFill>
              </a:rPr>
              <a:t>prema vrsti, svojstvima, namjeni, mjestu ili vremenu ispunjenja, u kojem slučaju određuje predmet i veličinu pojedine grupe, uzimajući u obzir mogućnost </a:t>
            </a:r>
            <a:r>
              <a:rPr lang="hr-HR" sz="1900" dirty="0" smtClean="0">
                <a:solidFill>
                  <a:schemeClr val="tx2"/>
                </a:solidFill>
              </a:rPr>
              <a:t>sudjelovanja MSP,</a:t>
            </a:r>
          </a:p>
          <a:p>
            <a:r>
              <a:rPr lang="hr-HR" sz="1900" dirty="0">
                <a:solidFill>
                  <a:schemeClr val="tx2"/>
                </a:solidFill>
              </a:rPr>
              <a:t>Ako </a:t>
            </a:r>
            <a:r>
              <a:rPr lang="hr-HR" sz="1900" b="1" dirty="0">
                <a:solidFill>
                  <a:schemeClr val="tx2"/>
                </a:solidFill>
              </a:rPr>
              <a:t>javni naručitelj </a:t>
            </a:r>
            <a:r>
              <a:rPr lang="hr-HR" sz="1900" dirty="0">
                <a:solidFill>
                  <a:schemeClr val="tx2"/>
                </a:solidFill>
              </a:rPr>
              <a:t>u postupku </a:t>
            </a:r>
            <a:r>
              <a:rPr lang="hr-HR" sz="1900" dirty="0" smtClean="0">
                <a:solidFill>
                  <a:schemeClr val="tx2"/>
                </a:solidFill>
              </a:rPr>
              <a:t>velike </a:t>
            </a:r>
            <a:r>
              <a:rPr lang="hr-HR" sz="1900" dirty="0">
                <a:solidFill>
                  <a:schemeClr val="tx2"/>
                </a:solidFill>
              </a:rPr>
              <a:t>vrijednosti </a:t>
            </a:r>
            <a:r>
              <a:rPr lang="hr-HR" sz="1900" dirty="0" smtClean="0">
                <a:solidFill>
                  <a:schemeClr val="tx2"/>
                </a:solidFill>
              </a:rPr>
              <a:t>ne podijeli </a:t>
            </a:r>
            <a:r>
              <a:rPr lang="hr-HR" sz="1900" dirty="0">
                <a:solidFill>
                  <a:schemeClr val="tx2"/>
                </a:solidFill>
              </a:rPr>
              <a:t>predmet </a:t>
            </a:r>
            <a:r>
              <a:rPr lang="hr-HR" sz="1900" dirty="0" smtClean="0">
                <a:solidFill>
                  <a:schemeClr val="tx2"/>
                </a:solidFill>
              </a:rPr>
              <a:t>na </a:t>
            </a:r>
            <a:r>
              <a:rPr lang="hr-HR" sz="1900" dirty="0">
                <a:solidFill>
                  <a:schemeClr val="tx2"/>
                </a:solidFill>
              </a:rPr>
              <a:t>grupe, </a:t>
            </a:r>
            <a:r>
              <a:rPr lang="hr-HR" sz="1900" dirty="0" smtClean="0">
                <a:solidFill>
                  <a:schemeClr val="tx2"/>
                </a:solidFill>
              </a:rPr>
              <a:t>mora u DoN, te </a:t>
            </a:r>
            <a:r>
              <a:rPr lang="hr-HR" sz="1900" dirty="0">
                <a:solidFill>
                  <a:schemeClr val="tx2"/>
                </a:solidFill>
              </a:rPr>
              <a:t>u izvješću o </a:t>
            </a:r>
            <a:r>
              <a:rPr lang="hr-HR" sz="1900" dirty="0" err="1" smtClean="0">
                <a:solidFill>
                  <a:schemeClr val="tx2"/>
                </a:solidFill>
              </a:rPr>
              <a:t>j.n</a:t>
            </a:r>
            <a:r>
              <a:rPr lang="hr-HR" sz="1900" dirty="0" smtClean="0">
                <a:solidFill>
                  <a:schemeClr val="tx2"/>
                </a:solidFill>
              </a:rPr>
              <a:t>. </a:t>
            </a:r>
            <a:r>
              <a:rPr lang="hr-HR" sz="1900" dirty="0">
                <a:solidFill>
                  <a:schemeClr val="tx2"/>
                </a:solidFill>
              </a:rPr>
              <a:t>naznačiti </a:t>
            </a:r>
            <a:r>
              <a:rPr lang="hr-HR" sz="1900" b="1" dirty="0">
                <a:solidFill>
                  <a:schemeClr val="tx2"/>
                </a:solidFill>
              </a:rPr>
              <a:t>glavne razloge </a:t>
            </a:r>
            <a:r>
              <a:rPr lang="hr-HR" sz="1900" b="1" dirty="0" smtClean="0">
                <a:solidFill>
                  <a:schemeClr val="tx2"/>
                </a:solidFill>
              </a:rPr>
              <a:t>takve odluke.</a:t>
            </a:r>
          </a:p>
          <a:p>
            <a:r>
              <a:rPr lang="hr-HR" sz="1900" dirty="0" smtClean="0">
                <a:solidFill>
                  <a:schemeClr val="tx2"/>
                </a:solidFill>
              </a:rPr>
              <a:t>Sektorski naručitelj nije obvezan obrazlagati razloge zašto nije podijelio predmet nabave na grupe.</a:t>
            </a:r>
          </a:p>
          <a:p>
            <a:r>
              <a:rPr lang="hr-HR" sz="1900" dirty="0" smtClean="0">
                <a:solidFill>
                  <a:schemeClr val="tx2"/>
                </a:solidFill>
              </a:rPr>
              <a:t>Naručitelj je obvezan </a:t>
            </a:r>
            <a:r>
              <a:rPr lang="hr-HR" sz="1900" dirty="0">
                <a:solidFill>
                  <a:schemeClr val="tx2"/>
                </a:solidFill>
              </a:rPr>
              <a:t>u </a:t>
            </a:r>
            <a:r>
              <a:rPr lang="hr-HR" sz="1900" b="1" dirty="0">
                <a:solidFill>
                  <a:schemeClr val="tx2"/>
                </a:solidFill>
              </a:rPr>
              <a:t>pozivu na nadmetanje </a:t>
            </a:r>
            <a:r>
              <a:rPr lang="hr-HR" sz="1900" dirty="0">
                <a:solidFill>
                  <a:schemeClr val="tx2"/>
                </a:solidFill>
              </a:rPr>
              <a:t>odrediti mogu li se ponude dostaviti za jednu, nekoliko ili za sve grupe.</a:t>
            </a:r>
          </a:p>
          <a:p>
            <a:r>
              <a:rPr lang="hr-HR" sz="2000" b="1" dirty="0" smtClean="0">
                <a:solidFill>
                  <a:schemeClr val="tx2"/>
                </a:solidFill>
              </a:rPr>
              <a:t>Naručitelj </a:t>
            </a:r>
            <a:r>
              <a:rPr lang="hr-HR" sz="2000" b="1" dirty="0">
                <a:solidFill>
                  <a:schemeClr val="tx2"/>
                </a:solidFill>
              </a:rPr>
              <a:t>može ograničiti broj grupa koje se mogu dodijeliti jednom ponuditelju </a:t>
            </a:r>
            <a:r>
              <a:rPr lang="hr-HR" sz="2000" dirty="0">
                <a:solidFill>
                  <a:schemeClr val="tx2"/>
                </a:solidFill>
              </a:rPr>
              <a:t>čak i u slučaju kada je dopušteno podnošenje ponuda za nekoliko grupa ili za sve grupe predmeta </a:t>
            </a:r>
            <a:r>
              <a:rPr lang="hr-HR" sz="2000" dirty="0" smtClean="0">
                <a:solidFill>
                  <a:schemeClr val="tx2"/>
                </a:solidFill>
              </a:rPr>
              <a:t>nabave. </a:t>
            </a:r>
            <a:endParaRPr lang="hr-HR" sz="2000" dirty="0">
              <a:solidFill>
                <a:schemeClr val="tx2"/>
              </a:solidFill>
            </a:endParaRPr>
          </a:p>
          <a:p>
            <a:r>
              <a:rPr lang="hr-HR" sz="2000" dirty="0" smtClean="0">
                <a:solidFill>
                  <a:schemeClr val="tx2"/>
                </a:solidFill>
              </a:rPr>
              <a:t>Naručitelj je obvezan </a:t>
            </a:r>
            <a:r>
              <a:rPr lang="hr-HR" sz="2000" dirty="0">
                <a:solidFill>
                  <a:schemeClr val="tx2"/>
                </a:solidFill>
              </a:rPr>
              <a:t>u </a:t>
            </a:r>
            <a:r>
              <a:rPr lang="hr-HR" sz="2000" dirty="0" smtClean="0">
                <a:solidFill>
                  <a:schemeClr val="tx2"/>
                </a:solidFill>
              </a:rPr>
              <a:t>DoN odrediti </a:t>
            </a:r>
            <a:r>
              <a:rPr lang="hr-HR" sz="2000" b="1" dirty="0">
                <a:solidFill>
                  <a:schemeClr val="tx2"/>
                </a:solidFill>
              </a:rPr>
              <a:t>objektivne i </a:t>
            </a:r>
            <a:r>
              <a:rPr lang="hr-HR" sz="2000" b="1" dirty="0" err="1">
                <a:solidFill>
                  <a:schemeClr val="tx2"/>
                </a:solidFill>
              </a:rPr>
              <a:t>nediskriminirajuće</a:t>
            </a:r>
            <a:r>
              <a:rPr lang="hr-HR" sz="2000" b="1" dirty="0">
                <a:solidFill>
                  <a:schemeClr val="tx2"/>
                </a:solidFill>
              </a:rPr>
              <a:t> kriterije ili pravila</a:t>
            </a:r>
            <a:r>
              <a:rPr lang="hr-HR" sz="2000" dirty="0">
                <a:solidFill>
                  <a:schemeClr val="tx2"/>
                </a:solidFill>
              </a:rPr>
              <a:t> koja će primijeniti kako bi odredio koje će grupe predmeta nabave biti dodijeljene </a:t>
            </a:r>
            <a:r>
              <a:rPr lang="hr-HR" sz="2000" dirty="0" smtClean="0">
                <a:solidFill>
                  <a:schemeClr val="tx2"/>
                </a:solidFill>
              </a:rPr>
              <a:t>poj. ponuditelju </a:t>
            </a:r>
            <a:r>
              <a:rPr lang="hr-HR" sz="2000" dirty="0">
                <a:solidFill>
                  <a:schemeClr val="tx2"/>
                </a:solidFill>
              </a:rPr>
              <a:t>u slučaju kada bi primjenom kriterija za odabir ponude tom </a:t>
            </a:r>
            <a:r>
              <a:rPr lang="hr-HR" sz="2000" dirty="0" smtClean="0">
                <a:solidFill>
                  <a:schemeClr val="tx2"/>
                </a:solidFill>
              </a:rPr>
              <a:t>ponuditelju trebao dodijeliti više grupa od </a:t>
            </a:r>
            <a:r>
              <a:rPr lang="hr-HR" sz="2000" dirty="0" err="1" smtClean="0">
                <a:solidFill>
                  <a:schemeClr val="tx2"/>
                </a:solidFill>
              </a:rPr>
              <a:t>max</a:t>
            </a:r>
            <a:r>
              <a:rPr lang="hr-HR" sz="2000" dirty="0" smtClean="0">
                <a:solidFill>
                  <a:schemeClr val="tx2"/>
                </a:solidFill>
              </a:rPr>
              <a:t>. broja.</a:t>
            </a:r>
            <a:endParaRPr lang="hr-HR" sz="2000" dirty="0">
              <a:solidFill>
                <a:schemeClr val="tx2"/>
              </a:solidFill>
            </a:endParaRPr>
          </a:p>
          <a:p>
            <a:endParaRPr lang="hr-HR" dirty="0"/>
          </a:p>
          <a:p>
            <a:endParaRPr lang="hr-HR" dirty="0"/>
          </a:p>
        </p:txBody>
      </p:sp>
    </p:spTree>
    <p:extLst>
      <p:ext uri="{BB962C8B-B14F-4D97-AF65-F5344CB8AC3E}">
        <p14:creationId xmlns:p14="http://schemas.microsoft.com/office/powerpoint/2010/main" xmlns="" val="374465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solidFill>
              </a:rPr>
              <a:t>Visina jamstava</a:t>
            </a:r>
            <a:endParaRPr lang="hr-HR" dirty="0">
              <a:solidFill>
                <a:schemeClr val="tx2"/>
              </a:solidFill>
            </a:endParaRPr>
          </a:p>
        </p:txBody>
      </p:sp>
      <p:sp>
        <p:nvSpPr>
          <p:cNvPr id="3" name="Content Placeholder 2"/>
          <p:cNvSpPr>
            <a:spLocks noGrp="1"/>
          </p:cNvSpPr>
          <p:nvPr>
            <p:ph idx="1"/>
          </p:nvPr>
        </p:nvSpPr>
        <p:spPr>
          <a:xfrm>
            <a:off x="304800" y="1447800"/>
            <a:ext cx="8382000" cy="4678363"/>
          </a:xfrm>
        </p:spPr>
        <p:txBody>
          <a:bodyPr>
            <a:normAutofit/>
          </a:bodyPr>
          <a:lstStyle/>
          <a:p>
            <a:r>
              <a:rPr lang="hr-HR" sz="2800" dirty="0" smtClean="0">
                <a:solidFill>
                  <a:schemeClr val="tx2"/>
                </a:solidFill>
              </a:rPr>
              <a:t>Naručitelj </a:t>
            </a:r>
            <a:r>
              <a:rPr lang="hr-HR" sz="2800" dirty="0">
                <a:solidFill>
                  <a:schemeClr val="tx2"/>
                </a:solidFill>
              </a:rPr>
              <a:t>određuje jamstvo za ozbiljnost ponude u apsolutnom iznosu koji ne smije biti viši od </a:t>
            </a:r>
            <a:r>
              <a:rPr lang="hr-HR" sz="2800" b="1" dirty="0">
                <a:solidFill>
                  <a:schemeClr val="tx2"/>
                </a:solidFill>
              </a:rPr>
              <a:t>3% </a:t>
            </a:r>
            <a:r>
              <a:rPr lang="hr-HR" sz="2800" dirty="0">
                <a:solidFill>
                  <a:schemeClr val="tx2"/>
                </a:solidFill>
              </a:rPr>
              <a:t>procijenjene vrijednosti predmeta nabave odnosno grupe predmeta nabave ako je predmet podijeljen na </a:t>
            </a:r>
            <a:r>
              <a:rPr lang="hr-HR" sz="2800" dirty="0" smtClean="0">
                <a:solidFill>
                  <a:schemeClr val="tx2"/>
                </a:solidFill>
              </a:rPr>
              <a:t>grupe.</a:t>
            </a:r>
          </a:p>
          <a:p>
            <a:endParaRPr lang="hr-HR" dirty="0" smtClean="0">
              <a:solidFill>
                <a:schemeClr val="tx2"/>
              </a:solidFill>
            </a:endParaRPr>
          </a:p>
          <a:p>
            <a:r>
              <a:rPr lang="hr-HR" sz="2800" dirty="0" smtClean="0">
                <a:solidFill>
                  <a:schemeClr val="tx2"/>
                </a:solidFill>
              </a:rPr>
              <a:t>Naručitelj </a:t>
            </a:r>
            <a:r>
              <a:rPr lang="hr-HR" sz="2800" dirty="0">
                <a:solidFill>
                  <a:schemeClr val="tx2"/>
                </a:solidFill>
              </a:rPr>
              <a:t>ne smije zahtijevati jamstvo za uredno ispunjenje ugovora u iznosu višem od </a:t>
            </a:r>
            <a:r>
              <a:rPr lang="hr-HR" sz="2800" b="1" dirty="0">
                <a:solidFill>
                  <a:schemeClr val="tx2"/>
                </a:solidFill>
              </a:rPr>
              <a:t>10%</a:t>
            </a:r>
            <a:r>
              <a:rPr lang="hr-HR" sz="2800" dirty="0">
                <a:solidFill>
                  <a:schemeClr val="tx2"/>
                </a:solidFill>
              </a:rPr>
              <a:t> od vrijednosti </a:t>
            </a:r>
            <a:r>
              <a:rPr lang="hr-HR" sz="2800" dirty="0" smtClean="0">
                <a:solidFill>
                  <a:schemeClr val="tx2"/>
                </a:solidFill>
              </a:rPr>
              <a:t>ugovora, </a:t>
            </a:r>
            <a:r>
              <a:rPr lang="hr-HR" sz="2800" dirty="0">
                <a:solidFill>
                  <a:schemeClr val="tx2"/>
                </a:solidFill>
              </a:rPr>
              <a:t>bez </a:t>
            </a:r>
            <a:r>
              <a:rPr lang="hr-HR" sz="2800" dirty="0" smtClean="0">
                <a:solidFill>
                  <a:schemeClr val="tx2"/>
                </a:solidFill>
              </a:rPr>
              <a:t>PDV-a. </a:t>
            </a:r>
            <a:endParaRPr lang="hr-HR" sz="2800" dirty="0">
              <a:solidFill>
                <a:schemeClr val="tx2"/>
              </a:solidFill>
            </a:endParaRPr>
          </a:p>
          <a:p>
            <a:endParaRPr lang="hr-HR" dirty="0"/>
          </a:p>
        </p:txBody>
      </p:sp>
    </p:spTree>
    <p:extLst>
      <p:ext uri="{BB962C8B-B14F-4D97-AF65-F5344CB8AC3E}">
        <p14:creationId xmlns:p14="http://schemas.microsoft.com/office/powerpoint/2010/main" xmlns="" val="246851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r>
              <a:rPr lang="hr-HR" dirty="0">
                <a:solidFill>
                  <a:schemeClr val="tx2"/>
                </a:solidFill>
              </a:rPr>
              <a:t>Postupci javne </a:t>
            </a:r>
            <a:r>
              <a:rPr lang="hr-HR" dirty="0" smtClean="0">
                <a:solidFill>
                  <a:schemeClr val="tx2"/>
                </a:solidFill>
              </a:rPr>
              <a:t>nabave</a:t>
            </a:r>
            <a:endParaRPr lang="hr-HR" dirty="0">
              <a:solidFill>
                <a:schemeClr val="tx2"/>
              </a:solidFill>
            </a:endParaRPr>
          </a:p>
        </p:txBody>
      </p:sp>
      <p:sp>
        <p:nvSpPr>
          <p:cNvPr id="3" name="Content Placeholder 2"/>
          <p:cNvSpPr>
            <a:spLocks noGrp="1"/>
          </p:cNvSpPr>
          <p:nvPr>
            <p:ph idx="1"/>
          </p:nvPr>
        </p:nvSpPr>
        <p:spPr>
          <a:xfrm>
            <a:off x="304800" y="1066800"/>
            <a:ext cx="8382000" cy="5638800"/>
          </a:xfrm>
        </p:spPr>
        <p:txBody>
          <a:bodyPr>
            <a:normAutofit fontScale="85000" lnSpcReduction="20000"/>
          </a:bodyPr>
          <a:lstStyle/>
          <a:p>
            <a:r>
              <a:rPr lang="hr-HR" sz="2400" b="1" u="sng" dirty="0" smtClean="0">
                <a:solidFill>
                  <a:schemeClr val="tx2"/>
                </a:solidFill>
              </a:rPr>
              <a:t>Postupci javne nabave:</a:t>
            </a:r>
          </a:p>
          <a:p>
            <a:r>
              <a:rPr lang="hr-HR" sz="2400" b="1" dirty="0" smtClean="0">
                <a:solidFill>
                  <a:schemeClr val="tx2"/>
                </a:solidFill>
              </a:rPr>
              <a:t>1</a:t>
            </a:r>
            <a:r>
              <a:rPr lang="hr-HR" sz="2400" b="1" dirty="0">
                <a:solidFill>
                  <a:schemeClr val="tx2"/>
                </a:solidFill>
              </a:rPr>
              <a:t>.</a:t>
            </a:r>
            <a:r>
              <a:rPr lang="hr-HR" sz="2400" dirty="0">
                <a:solidFill>
                  <a:schemeClr val="tx2"/>
                </a:solidFill>
              </a:rPr>
              <a:t> </a:t>
            </a:r>
            <a:r>
              <a:rPr lang="hr-HR" sz="2400" b="1" dirty="0">
                <a:solidFill>
                  <a:schemeClr val="tx2"/>
                </a:solidFill>
              </a:rPr>
              <a:t>otvoreni </a:t>
            </a:r>
            <a:r>
              <a:rPr lang="hr-HR" sz="2400" b="1" dirty="0" smtClean="0">
                <a:solidFill>
                  <a:schemeClr val="tx2"/>
                </a:solidFill>
              </a:rPr>
              <a:t>postupak</a:t>
            </a:r>
            <a:r>
              <a:rPr lang="hr-HR" sz="2400" dirty="0" smtClean="0">
                <a:solidFill>
                  <a:schemeClr val="tx2"/>
                </a:solidFill>
              </a:rPr>
              <a:t>,</a:t>
            </a:r>
            <a:endParaRPr lang="hr-HR" sz="2400" dirty="0">
              <a:solidFill>
                <a:schemeClr val="tx2"/>
              </a:solidFill>
            </a:endParaRPr>
          </a:p>
          <a:p>
            <a:r>
              <a:rPr lang="hr-HR" sz="2400" b="1" dirty="0">
                <a:solidFill>
                  <a:schemeClr val="tx2"/>
                </a:solidFill>
              </a:rPr>
              <a:t>2. ograničeni </a:t>
            </a:r>
            <a:r>
              <a:rPr lang="hr-HR" sz="2400" b="1" dirty="0" smtClean="0">
                <a:solidFill>
                  <a:schemeClr val="tx2"/>
                </a:solidFill>
              </a:rPr>
              <a:t>postupak</a:t>
            </a:r>
            <a:r>
              <a:rPr lang="hr-HR" sz="2400" dirty="0" smtClean="0">
                <a:solidFill>
                  <a:schemeClr val="tx2"/>
                </a:solidFill>
              </a:rPr>
              <a:t>,</a:t>
            </a:r>
            <a:endParaRPr lang="hr-HR" sz="2400" dirty="0">
              <a:solidFill>
                <a:schemeClr val="tx2"/>
              </a:solidFill>
            </a:endParaRPr>
          </a:p>
          <a:p>
            <a:r>
              <a:rPr lang="hr-HR" sz="2400" b="1" dirty="0">
                <a:solidFill>
                  <a:schemeClr val="tx2"/>
                </a:solidFill>
              </a:rPr>
              <a:t>3.</a:t>
            </a:r>
            <a:r>
              <a:rPr lang="hr-HR" sz="2400" dirty="0">
                <a:solidFill>
                  <a:schemeClr val="tx2"/>
                </a:solidFill>
              </a:rPr>
              <a:t> </a:t>
            </a:r>
            <a:r>
              <a:rPr lang="hr-HR" sz="2400" b="1" dirty="0">
                <a:solidFill>
                  <a:schemeClr val="tx2"/>
                </a:solidFill>
              </a:rPr>
              <a:t>natjecateljski postupak uz </a:t>
            </a:r>
            <a:r>
              <a:rPr lang="hr-HR" sz="2400" b="1" dirty="0" smtClean="0">
                <a:solidFill>
                  <a:schemeClr val="tx2"/>
                </a:solidFill>
              </a:rPr>
              <a:t>pregovore/pregovarački postupak s prethodnom objavom poziva na nadmetanje</a:t>
            </a:r>
            <a:r>
              <a:rPr lang="hr-HR" sz="2400" dirty="0" smtClean="0">
                <a:solidFill>
                  <a:schemeClr val="tx2"/>
                </a:solidFill>
              </a:rPr>
              <a:t>,</a:t>
            </a:r>
            <a:endParaRPr lang="hr-HR" sz="2400" dirty="0">
              <a:solidFill>
                <a:schemeClr val="tx2"/>
              </a:solidFill>
            </a:endParaRPr>
          </a:p>
          <a:p>
            <a:r>
              <a:rPr lang="hr-HR" sz="2400" b="1" dirty="0">
                <a:solidFill>
                  <a:schemeClr val="tx2"/>
                </a:solidFill>
              </a:rPr>
              <a:t>4. natjecateljski </a:t>
            </a:r>
            <a:r>
              <a:rPr lang="hr-HR" sz="2400" b="1" dirty="0" smtClean="0">
                <a:solidFill>
                  <a:schemeClr val="tx2"/>
                </a:solidFill>
              </a:rPr>
              <a:t>dijalog</a:t>
            </a:r>
            <a:r>
              <a:rPr lang="hr-HR" sz="2400" dirty="0" smtClean="0">
                <a:solidFill>
                  <a:schemeClr val="tx2"/>
                </a:solidFill>
              </a:rPr>
              <a:t>,</a:t>
            </a:r>
            <a:endParaRPr lang="hr-HR" sz="2400" dirty="0">
              <a:solidFill>
                <a:schemeClr val="tx2"/>
              </a:solidFill>
            </a:endParaRPr>
          </a:p>
          <a:p>
            <a:r>
              <a:rPr lang="hr-HR" sz="2400" b="1" dirty="0">
                <a:solidFill>
                  <a:schemeClr val="tx2"/>
                </a:solidFill>
              </a:rPr>
              <a:t>5.</a:t>
            </a:r>
            <a:r>
              <a:rPr lang="hr-HR" sz="2400" dirty="0">
                <a:solidFill>
                  <a:schemeClr val="tx2"/>
                </a:solidFill>
              </a:rPr>
              <a:t> </a:t>
            </a:r>
            <a:r>
              <a:rPr lang="hr-HR" sz="2400" b="1" dirty="0">
                <a:solidFill>
                  <a:schemeClr val="tx2"/>
                </a:solidFill>
              </a:rPr>
              <a:t>partnerstvo za </a:t>
            </a:r>
            <a:r>
              <a:rPr lang="hr-HR" sz="2400" b="1" dirty="0" smtClean="0">
                <a:solidFill>
                  <a:schemeClr val="tx2"/>
                </a:solidFill>
              </a:rPr>
              <a:t>inovacije </a:t>
            </a:r>
            <a:r>
              <a:rPr lang="hr-HR" sz="2400" dirty="0" smtClean="0">
                <a:solidFill>
                  <a:schemeClr val="tx2"/>
                </a:solidFill>
              </a:rPr>
              <a:t>(</a:t>
            </a:r>
            <a:r>
              <a:rPr lang="hr-HR" sz="2400" i="1" dirty="0" smtClean="0">
                <a:solidFill>
                  <a:schemeClr val="tx2"/>
                </a:solidFill>
              </a:rPr>
              <a:t>kada naručitelj ima potrebu </a:t>
            </a:r>
            <a:r>
              <a:rPr lang="hr-HR" sz="2400" i="1" dirty="0">
                <a:solidFill>
                  <a:schemeClr val="tx2"/>
                </a:solidFill>
              </a:rPr>
              <a:t>za razvojem inovativnog </a:t>
            </a:r>
            <a:r>
              <a:rPr lang="hr-HR" sz="2400" i="1" dirty="0" smtClean="0">
                <a:solidFill>
                  <a:schemeClr val="tx2"/>
                </a:solidFill>
              </a:rPr>
              <a:t>proizvoda/usluge/radova i naknadnom </a:t>
            </a:r>
            <a:r>
              <a:rPr lang="hr-HR" sz="2400" i="1" dirty="0">
                <a:solidFill>
                  <a:schemeClr val="tx2"/>
                </a:solidFill>
              </a:rPr>
              <a:t>kupnjom te </a:t>
            </a:r>
            <a:r>
              <a:rPr lang="hr-HR" sz="2400" i="1" dirty="0" smtClean="0">
                <a:solidFill>
                  <a:schemeClr val="tx2"/>
                </a:solidFill>
              </a:rPr>
              <a:t>robe/usluga/radova</a:t>
            </a:r>
            <a:r>
              <a:rPr lang="hr-HR" sz="2400" i="1" dirty="0">
                <a:solidFill>
                  <a:schemeClr val="tx2"/>
                </a:solidFill>
              </a:rPr>
              <a:t>, </a:t>
            </a:r>
            <a:r>
              <a:rPr lang="hr-HR" sz="2400" i="1" dirty="0" smtClean="0">
                <a:solidFill>
                  <a:schemeClr val="tx2"/>
                </a:solidFill>
              </a:rPr>
              <a:t>koje </a:t>
            </a:r>
            <a:r>
              <a:rPr lang="hr-HR" sz="2400" i="1" dirty="0">
                <a:solidFill>
                  <a:schemeClr val="tx2"/>
                </a:solidFill>
              </a:rPr>
              <a:t>nije moguće </a:t>
            </a:r>
            <a:r>
              <a:rPr lang="hr-HR" sz="2400" i="1" dirty="0" smtClean="0">
                <a:solidFill>
                  <a:schemeClr val="tx2"/>
                </a:solidFill>
              </a:rPr>
              <a:t>nabaviti </a:t>
            </a:r>
            <a:r>
              <a:rPr lang="hr-HR" sz="2400" i="1" dirty="0">
                <a:solidFill>
                  <a:schemeClr val="tx2"/>
                </a:solidFill>
              </a:rPr>
              <a:t>na </a:t>
            </a:r>
            <a:r>
              <a:rPr lang="hr-HR" sz="2400" i="1" dirty="0" smtClean="0">
                <a:solidFill>
                  <a:schemeClr val="tx2"/>
                </a:solidFill>
              </a:rPr>
              <a:t>tržištu</a:t>
            </a:r>
            <a:r>
              <a:rPr lang="hr-HR" sz="2400" dirty="0" smtClean="0">
                <a:solidFill>
                  <a:schemeClr val="tx2"/>
                </a:solidFill>
              </a:rPr>
              <a:t>),</a:t>
            </a:r>
            <a:endParaRPr lang="hr-HR" sz="2400" dirty="0">
              <a:solidFill>
                <a:schemeClr val="tx2"/>
              </a:solidFill>
            </a:endParaRPr>
          </a:p>
          <a:p>
            <a:r>
              <a:rPr lang="hr-HR" sz="2400" b="1" dirty="0">
                <a:solidFill>
                  <a:schemeClr val="tx2"/>
                </a:solidFill>
              </a:rPr>
              <a:t>6.</a:t>
            </a:r>
            <a:r>
              <a:rPr lang="hr-HR" sz="2400" dirty="0">
                <a:solidFill>
                  <a:schemeClr val="tx2"/>
                </a:solidFill>
              </a:rPr>
              <a:t> </a:t>
            </a:r>
            <a:r>
              <a:rPr lang="hr-HR" sz="2400" b="1" dirty="0">
                <a:solidFill>
                  <a:schemeClr val="tx2"/>
                </a:solidFill>
              </a:rPr>
              <a:t>pregovarački postupak bez prethodne objave poziva na nadmetanje</a:t>
            </a:r>
            <a:r>
              <a:rPr lang="hr-HR" sz="2400" dirty="0">
                <a:solidFill>
                  <a:schemeClr val="tx2"/>
                </a:solidFill>
              </a:rPr>
              <a:t>. </a:t>
            </a:r>
            <a:endParaRPr lang="hr-HR" sz="2400" dirty="0" smtClean="0">
              <a:solidFill>
                <a:schemeClr val="tx2"/>
              </a:solidFill>
            </a:endParaRPr>
          </a:p>
          <a:p>
            <a:endParaRPr lang="hr-HR" sz="2400" dirty="0">
              <a:solidFill>
                <a:schemeClr val="tx2"/>
              </a:solidFill>
            </a:endParaRPr>
          </a:p>
          <a:p>
            <a:r>
              <a:rPr lang="hr-HR" sz="2400" b="1" u="sng" dirty="0" smtClean="0">
                <a:solidFill>
                  <a:schemeClr val="tx2"/>
                </a:solidFill>
              </a:rPr>
              <a:t>Tehnike i instrumenti za zbirnu i elektroničku nabavu:</a:t>
            </a:r>
          </a:p>
          <a:p>
            <a:r>
              <a:rPr lang="hr-HR" sz="2400" dirty="0" smtClean="0">
                <a:solidFill>
                  <a:schemeClr val="tx2"/>
                </a:solidFill>
              </a:rPr>
              <a:t>- </a:t>
            </a:r>
            <a:r>
              <a:rPr lang="hr-HR" sz="2400" b="1" dirty="0" smtClean="0">
                <a:solidFill>
                  <a:schemeClr val="tx2"/>
                </a:solidFill>
              </a:rPr>
              <a:t>okvirni sporazum</a:t>
            </a:r>
            <a:r>
              <a:rPr lang="hr-HR" sz="2400" dirty="0" smtClean="0">
                <a:solidFill>
                  <a:schemeClr val="tx2"/>
                </a:solidFill>
              </a:rPr>
              <a:t>,</a:t>
            </a:r>
          </a:p>
          <a:p>
            <a:r>
              <a:rPr lang="hr-HR" sz="2400" dirty="0" smtClean="0">
                <a:solidFill>
                  <a:schemeClr val="tx2"/>
                </a:solidFill>
              </a:rPr>
              <a:t>- </a:t>
            </a:r>
            <a:r>
              <a:rPr lang="hr-HR" sz="2400" b="1" dirty="0" smtClean="0">
                <a:solidFill>
                  <a:schemeClr val="tx2"/>
                </a:solidFill>
              </a:rPr>
              <a:t>elektronička dražba</a:t>
            </a:r>
            <a:r>
              <a:rPr lang="hr-HR" sz="2400" dirty="0" smtClean="0">
                <a:solidFill>
                  <a:schemeClr val="tx2"/>
                </a:solidFill>
              </a:rPr>
              <a:t>,</a:t>
            </a:r>
          </a:p>
          <a:p>
            <a:r>
              <a:rPr lang="hr-HR" sz="2400" dirty="0" smtClean="0">
                <a:solidFill>
                  <a:schemeClr val="tx2"/>
                </a:solidFill>
              </a:rPr>
              <a:t>- </a:t>
            </a:r>
            <a:r>
              <a:rPr lang="hr-HR" sz="2400" b="1" dirty="0" smtClean="0">
                <a:solidFill>
                  <a:schemeClr val="tx2"/>
                </a:solidFill>
              </a:rPr>
              <a:t>dinamički sustav nabave</a:t>
            </a:r>
            <a:r>
              <a:rPr lang="hr-HR" sz="2400" dirty="0" smtClean="0">
                <a:solidFill>
                  <a:schemeClr val="tx2"/>
                </a:solidFill>
              </a:rPr>
              <a:t>.</a:t>
            </a:r>
          </a:p>
          <a:p>
            <a:endParaRPr lang="hr-HR" sz="2400" dirty="0">
              <a:solidFill>
                <a:schemeClr val="tx2"/>
              </a:solidFill>
            </a:endParaRPr>
          </a:p>
          <a:p>
            <a:r>
              <a:rPr lang="hr-HR" sz="2400" b="1" u="sng" dirty="0" smtClean="0">
                <a:solidFill>
                  <a:schemeClr val="tx2"/>
                </a:solidFill>
              </a:rPr>
              <a:t>Posebni režimi nabave:</a:t>
            </a:r>
          </a:p>
          <a:p>
            <a:r>
              <a:rPr lang="hr-HR" sz="2400" dirty="0" smtClean="0">
                <a:solidFill>
                  <a:schemeClr val="tx2"/>
                </a:solidFill>
              </a:rPr>
              <a:t>- </a:t>
            </a:r>
            <a:r>
              <a:rPr lang="hr-HR" sz="2400" b="1" dirty="0" smtClean="0">
                <a:solidFill>
                  <a:schemeClr val="tx2"/>
                </a:solidFill>
              </a:rPr>
              <a:t>društvene i druge posebne usluge</a:t>
            </a:r>
            <a:r>
              <a:rPr lang="hr-HR" sz="2400" dirty="0" smtClean="0">
                <a:solidFill>
                  <a:schemeClr val="tx2"/>
                </a:solidFill>
              </a:rPr>
              <a:t>,</a:t>
            </a:r>
          </a:p>
          <a:p>
            <a:r>
              <a:rPr lang="hr-HR" sz="2400" dirty="0" smtClean="0">
                <a:solidFill>
                  <a:schemeClr val="tx2"/>
                </a:solidFill>
              </a:rPr>
              <a:t>- </a:t>
            </a:r>
            <a:r>
              <a:rPr lang="hr-HR" sz="2400" b="1" dirty="0" smtClean="0">
                <a:solidFill>
                  <a:schemeClr val="tx2"/>
                </a:solidFill>
              </a:rPr>
              <a:t>pravila kojima se uređuju projektni natječaji</a:t>
            </a:r>
            <a:r>
              <a:rPr lang="hr-HR" sz="2400" dirty="0" smtClean="0">
                <a:solidFill>
                  <a:schemeClr val="tx2"/>
                </a:solidFill>
              </a:rPr>
              <a:t>.</a:t>
            </a:r>
            <a:endParaRPr lang="hr-HR" sz="2400" dirty="0">
              <a:solidFill>
                <a:schemeClr val="tx2"/>
              </a:solidFill>
            </a:endParaRPr>
          </a:p>
          <a:p>
            <a:endParaRPr lang="hr-HR" dirty="0"/>
          </a:p>
        </p:txBody>
      </p:sp>
    </p:spTree>
    <p:extLst>
      <p:ext uri="{BB962C8B-B14F-4D97-AF65-F5344CB8AC3E}">
        <p14:creationId xmlns:p14="http://schemas.microsoft.com/office/powerpoint/2010/main" xmlns="" val="1613492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slov 1"/>
          <p:cNvSpPr>
            <a:spLocks noGrp="1"/>
          </p:cNvSpPr>
          <p:nvPr>
            <p:ph type="title"/>
          </p:nvPr>
        </p:nvSpPr>
        <p:spPr>
          <a:xfrm>
            <a:off x="395288" y="549275"/>
            <a:ext cx="8229600" cy="504825"/>
          </a:xfrm>
        </p:spPr>
        <p:txBody>
          <a:bodyPr>
            <a:normAutofit fontScale="90000"/>
          </a:bodyPr>
          <a:lstStyle/>
          <a:p>
            <a:pPr marL="92075" indent="-9525" algn="l">
              <a:spcBef>
                <a:spcPts val="300"/>
              </a:spcBef>
              <a:defRPr/>
            </a:pPr>
            <a:r>
              <a:rPr lang="hr-HR" sz="3200" b="1" dirty="0" smtClean="0">
                <a:solidFill>
                  <a:schemeClr val="tx2"/>
                </a:solidFill>
                <a:latin typeface="Calibri" pitchFamily="34" charset="0"/>
                <a:ea typeface="+mn-ea"/>
                <a:cs typeface="Times New Roman" pitchFamily="18" charset="0"/>
              </a:rPr>
              <a:t>Rokovi - javni naručitelji </a:t>
            </a:r>
          </a:p>
        </p:txBody>
      </p:sp>
      <p:sp>
        <p:nvSpPr>
          <p:cNvPr id="26627" name="TekstniOkvir 7"/>
          <p:cNvSpPr txBox="1">
            <a:spLocks noChangeArrowheads="1"/>
          </p:cNvSpPr>
          <p:nvPr/>
        </p:nvSpPr>
        <p:spPr bwMode="auto">
          <a:xfrm>
            <a:off x="381000" y="1644287"/>
            <a:ext cx="281109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hr-HR" altLang="sr-Latn-RS" sz="1800" b="1" dirty="0" smtClean="0">
                <a:solidFill>
                  <a:schemeClr val="tx2"/>
                </a:solidFill>
                <a:latin typeface="Times New Roman" pitchFamily="18" charset="0"/>
                <a:cs typeface="Times New Roman" pitchFamily="18" charset="0"/>
              </a:rPr>
              <a:t>OTVORENI POSTUPAK:</a:t>
            </a:r>
          </a:p>
        </p:txBody>
      </p:sp>
      <p:sp>
        <p:nvSpPr>
          <p:cNvPr id="26629" name="TekstniOkvir 11"/>
          <p:cNvSpPr txBox="1">
            <a:spLocks noChangeArrowheads="1"/>
          </p:cNvSpPr>
          <p:nvPr/>
        </p:nvSpPr>
        <p:spPr bwMode="auto">
          <a:xfrm>
            <a:off x="539552" y="4844820"/>
            <a:ext cx="7993261"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hr-HR" altLang="sr-Latn-RS" sz="1600" b="1" u="sng" dirty="0" smtClean="0">
                <a:solidFill>
                  <a:srgbClr val="FF0000"/>
                </a:solidFill>
                <a:latin typeface="Times New Roman" pitchFamily="18" charset="0"/>
                <a:cs typeface="Times New Roman" pitchFamily="18" charset="0"/>
              </a:rPr>
              <a:t>MOGUĆNOST SKRAĆIVANJA ROKOVA</a:t>
            </a:r>
            <a:r>
              <a:rPr lang="hr-HR" altLang="sr-Latn-RS" sz="1600" b="1" dirty="0" smtClean="0">
                <a:solidFill>
                  <a:srgbClr val="FF0000"/>
                </a:solidFill>
                <a:latin typeface="Times New Roman" pitchFamily="18" charset="0"/>
                <a:cs typeface="Times New Roman" pitchFamily="18" charset="0"/>
              </a:rPr>
              <a:t>:</a:t>
            </a:r>
          </a:p>
          <a:p>
            <a:pPr eaLnBrk="1" hangingPunct="1">
              <a:spcBef>
                <a:spcPct val="0"/>
              </a:spcBef>
              <a:buFontTx/>
              <a:buNone/>
              <a:defRPr/>
            </a:pPr>
            <a:r>
              <a:rPr lang="hr-HR" altLang="sr-Latn-RS" sz="1600" b="1" dirty="0" smtClean="0">
                <a:solidFill>
                  <a:srgbClr val="FF0000"/>
                </a:solidFill>
                <a:latin typeface="Times New Roman" pitchFamily="18" charset="0"/>
                <a:cs typeface="Times New Roman" pitchFamily="18" charset="0"/>
              </a:rPr>
              <a:t>*     PIO - poslana na objavu između 35 dana i 12 mjeseci prije slanja objave poziva</a:t>
            </a:r>
          </a:p>
          <a:p>
            <a:pPr eaLnBrk="1" hangingPunct="1">
              <a:spcBef>
                <a:spcPct val="0"/>
              </a:spcBef>
              <a:buFontTx/>
              <a:buNone/>
              <a:defRPr/>
            </a:pPr>
            <a:r>
              <a:rPr lang="hr-HR" altLang="sr-Latn-RS" sz="1600" b="1" dirty="0">
                <a:solidFill>
                  <a:srgbClr val="FF0000"/>
                </a:solidFill>
                <a:latin typeface="Times New Roman" pitchFamily="18" charset="0"/>
                <a:cs typeface="Times New Roman" pitchFamily="18" charset="0"/>
              </a:rPr>
              <a:t>** </a:t>
            </a:r>
            <a:r>
              <a:rPr lang="hr-HR" altLang="sr-Latn-RS" sz="1600" b="1" dirty="0" smtClean="0">
                <a:solidFill>
                  <a:srgbClr val="FF0000"/>
                </a:solidFill>
                <a:latin typeface="Times New Roman" pitchFamily="18" charset="0"/>
                <a:cs typeface="Times New Roman" pitchFamily="18" charset="0"/>
              </a:rPr>
              <a:t>  Ako se ponude dostavljaju e-putem (čl. </a:t>
            </a:r>
            <a:r>
              <a:rPr lang="hr-HR" altLang="sr-Latn-RS" sz="1600" b="1" dirty="0">
                <a:solidFill>
                  <a:srgbClr val="FF0000"/>
                </a:solidFill>
                <a:latin typeface="Times New Roman" pitchFamily="18" charset="0"/>
                <a:cs typeface="Times New Roman" pitchFamily="18" charset="0"/>
              </a:rPr>
              <a:t>232). </a:t>
            </a:r>
            <a:r>
              <a:rPr lang="hr-HR" altLang="sr-Latn-RS" sz="1600" b="1" dirty="0" smtClean="0">
                <a:solidFill>
                  <a:srgbClr val="FF0000"/>
                </a:solidFill>
                <a:latin typeface="Times New Roman" pitchFamily="18" charset="0"/>
                <a:cs typeface="Times New Roman" pitchFamily="18" charset="0"/>
              </a:rPr>
              <a:t>U postupcima </a:t>
            </a:r>
            <a:r>
              <a:rPr lang="hr-HR" altLang="sr-Latn-RS" sz="1600" b="1" dirty="0" err="1" smtClean="0">
                <a:solidFill>
                  <a:srgbClr val="FF0000"/>
                </a:solidFill>
                <a:latin typeface="Times New Roman" pitchFamily="18" charset="0"/>
                <a:cs typeface="Times New Roman" pitchFamily="18" charset="0"/>
              </a:rPr>
              <a:t>j.n</a:t>
            </a:r>
            <a:r>
              <a:rPr lang="hr-HR" altLang="sr-Latn-RS" sz="1600" b="1" dirty="0" smtClean="0">
                <a:solidFill>
                  <a:srgbClr val="FF0000"/>
                </a:solidFill>
                <a:latin typeface="Times New Roman" pitchFamily="18" charset="0"/>
                <a:cs typeface="Times New Roman" pitchFamily="18" charset="0"/>
              </a:rPr>
              <a:t>. </a:t>
            </a:r>
            <a:r>
              <a:rPr lang="hr-HR" altLang="sr-Latn-RS" sz="1600" b="1" dirty="0">
                <a:solidFill>
                  <a:srgbClr val="FF0000"/>
                </a:solidFill>
                <a:latin typeface="Times New Roman" pitchFamily="18" charset="0"/>
                <a:cs typeface="Times New Roman" pitchFamily="18" charset="0"/>
              </a:rPr>
              <a:t>velike </a:t>
            </a:r>
            <a:r>
              <a:rPr lang="hr-HR" altLang="sr-Latn-RS" sz="1600" b="1" dirty="0" smtClean="0">
                <a:solidFill>
                  <a:srgbClr val="FF0000"/>
                </a:solidFill>
                <a:latin typeface="Times New Roman" pitchFamily="18" charset="0"/>
                <a:cs typeface="Times New Roman" pitchFamily="18" charset="0"/>
              </a:rPr>
              <a:t>vrijednosti.</a:t>
            </a:r>
            <a:endParaRPr lang="hr-HR" altLang="sr-Latn-RS" sz="1600" b="1" dirty="0">
              <a:solidFill>
                <a:srgbClr val="FF0000"/>
              </a:solidFill>
              <a:latin typeface="Times New Roman" pitchFamily="18" charset="0"/>
              <a:cs typeface="Times New Roman" pitchFamily="18" charset="0"/>
            </a:endParaRPr>
          </a:p>
          <a:p>
            <a:pPr eaLnBrk="1" hangingPunct="1">
              <a:spcBef>
                <a:spcPct val="0"/>
              </a:spcBef>
              <a:buFontTx/>
              <a:buNone/>
              <a:defRPr/>
            </a:pPr>
            <a:r>
              <a:rPr lang="hr-HR" altLang="sr-Latn-RS" sz="1600" b="1" dirty="0" smtClean="0">
                <a:solidFill>
                  <a:srgbClr val="FF0000"/>
                </a:solidFill>
                <a:latin typeface="Times New Roman" pitchFamily="18" charset="0"/>
                <a:cs typeface="Times New Roman" pitchFamily="18" charset="0"/>
              </a:rPr>
              <a:t>*** Ako je žurna situacija propisno opravdana od strane naručitelja, čl. 234. </a:t>
            </a:r>
          </a:p>
        </p:txBody>
      </p:sp>
      <p:graphicFrame>
        <p:nvGraphicFramePr>
          <p:cNvPr id="9" name="Tablica 8"/>
          <p:cNvGraphicFramePr>
            <a:graphicFrameLocks noGrp="1"/>
          </p:cNvGraphicFramePr>
          <p:nvPr>
            <p:extLst>
              <p:ext uri="{D42A27DB-BD31-4B8C-83A1-F6EECF244321}">
                <p14:modId xmlns:p14="http://schemas.microsoft.com/office/powerpoint/2010/main" xmlns="" val="135753518"/>
              </p:ext>
            </p:extLst>
          </p:nvPr>
        </p:nvGraphicFramePr>
        <p:xfrm>
          <a:off x="457201" y="1987906"/>
          <a:ext cx="8285980" cy="2170962"/>
        </p:xfrm>
        <a:graphic>
          <a:graphicData uri="http://schemas.openxmlformats.org/drawingml/2006/table">
            <a:tbl>
              <a:tblPr/>
              <a:tblGrid>
                <a:gridCol w="1802698"/>
                <a:gridCol w="3532802"/>
                <a:gridCol w="2950480"/>
              </a:tblGrid>
              <a:tr h="645711">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VV</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MV</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25251">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Rok za dostavu ponuda:</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35 dana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Skraćeni rokovi: PIO = ≥ 15 dana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35 dana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15 dana ***</a:t>
                      </a:r>
                      <a:endPar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20 dana </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1782" name="Rezervirano mjesto broja slajda 7"/>
          <p:cNvSpPr>
            <a:spLocks noGrp="1"/>
          </p:cNvSpPr>
          <p:nvPr>
            <p:ph type="sldNum" sz="quarter" idx="12"/>
          </p:nvPr>
        </p:nvSpPr>
        <p:spPr bwMode="auto">
          <a:xfrm>
            <a:off x="8174038" y="1588"/>
            <a:ext cx="762000" cy="3667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eaLnBrk="1" hangingPunct="1">
              <a:spcBef>
                <a:spcPct val="0"/>
              </a:spcBef>
              <a:buFontTx/>
              <a:buNone/>
            </a:pPr>
            <a:fld id="{69776D4A-DE8E-42DD-9D08-84DF08F98C2C}" type="slidenum">
              <a:rPr lang="hr-HR" altLang="sr-Latn-RS" sz="1400" smtClean="0">
                <a:solidFill>
                  <a:srgbClr val="FFFFFF"/>
                </a:solidFill>
                <a:latin typeface="Arial" charset="0"/>
                <a:cs typeface="Arial" charset="0"/>
              </a:rPr>
              <a:pPr algn="l" eaLnBrk="1" hangingPunct="1">
                <a:spcBef>
                  <a:spcPct val="0"/>
                </a:spcBef>
                <a:buFontTx/>
                <a:buNone/>
              </a:pPr>
              <a:t>9</a:t>
            </a:fld>
            <a:endParaRPr lang="hr-HR" altLang="sr-Latn-RS" sz="1400" dirty="0" smtClean="0">
              <a:solidFill>
                <a:srgbClr val="FFFFFF"/>
              </a:solidFill>
              <a:latin typeface="Arial" charset="0"/>
              <a:cs typeface="Arial" charset="0"/>
            </a:endParaRPr>
          </a:p>
        </p:txBody>
      </p:sp>
      <p:sp>
        <p:nvSpPr>
          <p:cNvPr id="31783" name="Slide Number Placeholder 14"/>
          <p:cNvSpPr txBox="1">
            <a:spLocks/>
          </p:cNvSpPr>
          <p:nvPr/>
        </p:nvSpPr>
        <p:spPr bwMode="auto">
          <a:xfrm>
            <a:off x="8316913" y="6453188"/>
            <a:ext cx="647700" cy="404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18F87A92-A490-4FAD-8856-57CD2147E609}" type="slidenum">
              <a:rPr lang="hr-HR" altLang="sr-Latn-RS" sz="1200">
                <a:solidFill>
                  <a:schemeClr val="bg1"/>
                </a:solidFill>
                <a:cs typeface="Arial" charset="0"/>
              </a:rPr>
              <a:pPr algn="r" eaLnBrk="1" hangingPunct="1">
                <a:spcBef>
                  <a:spcPct val="0"/>
                </a:spcBef>
                <a:buFontTx/>
                <a:buNone/>
              </a:pPr>
              <a:t>9</a:t>
            </a:fld>
            <a:endParaRPr lang="hr-HR" altLang="sr-Latn-RS" sz="1200" dirty="0">
              <a:solidFill>
                <a:schemeClr val="bg1"/>
              </a:solidFill>
              <a:cs typeface="Arial" charset="0"/>
            </a:endParaRPr>
          </a:p>
        </p:txBody>
      </p:sp>
    </p:spTree>
    <p:extLst>
      <p:ext uri="{BB962C8B-B14F-4D97-AF65-F5344CB8AC3E}">
        <p14:creationId xmlns:p14="http://schemas.microsoft.com/office/powerpoint/2010/main" xmlns="" val="17939844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2998</TotalTime>
  <Words>3404</Words>
  <Application>Microsoft Office PowerPoint</Application>
  <PresentationFormat>Prikaz na zaslonu (4:3)</PresentationFormat>
  <Paragraphs>328</Paragraphs>
  <Slides>28</Slides>
  <Notes>2</Notes>
  <HiddenSlides>0</HiddenSlides>
  <MMClips>0</MMClips>
  <ScaleCrop>false</ScaleCrop>
  <HeadingPairs>
    <vt:vector size="4" baseType="variant">
      <vt:variant>
        <vt:lpstr>Tema</vt:lpstr>
      </vt:variant>
      <vt:variant>
        <vt:i4>1</vt:i4>
      </vt:variant>
      <vt:variant>
        <vt:lpstr>Naslovi slajdova</vt:lpstr>
      </vt:variant>
      <vt:variant>
        <vt:i4>28</vt:i4>
      </vt:variant>
    </vt:vector>
  </HeadingPairs>
  <TitlesOfParts>
    <vt:vector size="29" baseType="lpstr">
      <vt:lpstr>Office Theme</vt:lpstr>
      <vt:lpstr>Najznačajnije novine u vezi s provedbom postupaka javne nabave</vt:lpstr>
      <vt:lpstr>Najznačajnije novine u vezi s postupcima javne nabave</vt:lpstr>
      <vt:lpstr>Postupak javne nabave</vt:lpstr>
      <vt:lpstr>Stručno povjerenstvo za nabavu</vt:lpstr>
      <vt:lpstr>Istraživanje tržišta i prethodno savjetovanje sa zainteresiranim GS</vt:lpstr>
      <vt:lpstr>Podjela predmeta nabave na grupe</vt:lpstr>
      <vt:lpstr>Visina jamstava</vt:lpstr>
      <vt:lpstr>Postupci javne nabave</vt:lpstr>
      <vt:lpstr>Rokovi - javni naručitelji </vt:lpstr>
      <vt:lpstr>Rokovi – dvostupanjski postupci</vt:lpstr>
      <vt:lpstr>Pregovarački postupak bez prethodne objave poziva na nadmetanje</vt:lpstr>
      <vt:lpstr>Okvirni sporazum</vt:lpstr>
      <vt:lpstr>Okvirni sporazum</vt:lpstr>
      <vt:lpstr>Osnove za isključenje GS iz postupka</vt:lpstr>
      <vt:lpstr>Provjera podataka navedenih u ESPD-u</vt:lpstr>
      <vt:lpstr>Kriteriji za odabir GS</vt:lpstr>
      <vt:lpstr>Oslanjanje na sposobnost drugih subjekata</vt:lpstr>
      <vt:lpstr>Oslanjanje na sposobnost drugih subjekata</vt:lpstr>
      <vt:lpstr>Ponuda</vt:lpstr>
      <vt:lpstr>Javno otvaranje ponuda - iznimka</vt:lpstr>
      <vt:lpstr>Pregled i ocjena ponuda (čl. 290.)</vt:lpstr>
      <vt:lpstr>Pregled i ocjena – Pojašnjenje i upotpunjavanje</vt:lpstr>
      <vt:lpstr>Razlozi za poništenje postupka-ako:</vt:lpstr>
      <vt:lpstr>Odluke naručitelja u postupku javne nabave</vt:lpstr>
      <vt:lpstr>Rok mirovanja</vt:lpstr>
      <vt:lpstr> Uvid u dokumentaciju postupka javne nabave </vt:lpstr>
      <vt:lpstr>Društvene i druge posebne usluge</vt:lpstr>
      <vt:lpstr>Slajd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Vesna Bilandžija</dc:creator>
  <cp:lastModifiedBy>goran</cp:lastModifiedBy>
  <cp:revision>409</cp:revision>
  <cp:lastPrinted>2016-12-19T16:06:32Z</cp:lastPrinted>
  <dcterms:created xsi:type="dcterms:W3CDTF">2006-08-16T00:00:00Z</dcterms:created>
  <dcterms:modified xsi:type="dcterms:W3CDTF">2017-02-01T14:15:01Z</dcterms:modified>
</cp:coreProperties>
</file>